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Lst>
  <p:notesMasterIdLst>
    <p:notesMasterId r:id="rId64"/>
  </p:notesMasterIdLst>
  <p:sldIdLst>
    <p:sldId id="256" r:id="rId12"/>
    <p:sldId id="295" r:id="rId13"/>
    <p:sldId id="305" r:id="rId14"/>
    <p:sldId id="296" r:id="rId15"/>
    <p:sldId id="298" r:id="rId16"/>
    <p:sldId id="299" r:id="rId17"/>
    <p:sldId id="300" r:id="rId18"/>
    <p:sldId id="301" r:id="rId19"/>
    <p:sldId id="260" r:id="rId20"/>
    <p:sldId id="261" r:id="rId21"/>
    <p:sldId id="284" r:id="rId22"/>
    <p:sldId id="262" r:id="rId23"/>
    <p:sldId id="263" r:id="rId24"/>
    <p:sldId id="264" r:id="rId25"/>
    <p:sldId id="265" r:id="rId26"/>
    <p:sldId id="266" r:id="rId27"/>
    <p:sldId id="286" r:id="rId28"/>
    <p:sldId id="302" r:id="rId29"/>
    <p:sldId id="303" r:id="rId30"/>
    <p:sldId id="304"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273" r:id="rId44"/>
    <p:sldId id="288" r:id="rId45"/>
    <p:sldId id="277" r:id="rId46"/>
    <p:sldId id="318" r:id="rId47"/>
    <p:sldId id="319" r:id="rId48"/>
    <p:sldId id="283" r:id="rId49"/>
    <p:sldId id="280" r:id="rId50"/>
    <p:sldId id="268" r:id="rId51"/>
    <p:sldId id="289" r:id="rId52"/>
    <p:sldId id="320" r:id="rId53"/>
    <p:sldId id="290" r:id="rId54"/>
    <p:sldId id="291" r:id="rId55"/>
    <p:sldId id="292" r:id="rId56"/>
    <p:sldId id="293" r:id="rId57"/>
    <p:sldId id="294" r:id="rId58"/>
    <p:sldId id="281" r:id="rId59"/>
    <p:sldId id="322" r:id="rId60"/>
    <p:sldId id="323" r:id="rId61"/>
    <p:sldId id="321" r:id="rId62"/>
    <p:sldId id="28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72" y="3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42165B-7895-43EE-903C-8C92BB0BB4FA}" type="datetimeFigureOut">
              <a:rPr lang="en-US" smtClean="0"/>
              <a:pPr/>
              <a:t>10/12/2015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0CE01-B022-4A55-86A2-59C1B434F2DD}" type="slidenum">
              <a:rPr lang="en-US" smtClean="0"/>
              <a:pPr/>
              <a:t>‹#›</a:t>
            </a:fld>
            <a:endParaRPr lang="en-US"/>
          </a:p>
        </p:txBody>
      </p:sp>
    </p:spTree>
    <p:extLst>
      <p:ext uri="{BB962C8B-B14F-4D97-AF65-F5344CB8AC3E}">
        <p14:creationId xmlns:p14="http://schemas.microsoft.com/office/powerpoint/2010/main" val="234463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1</a:t>
            </a:fld>
            <a:endParaRPr lang="en-US"/>
          </a:p>
        </p:txBody>
      </p:sp>
    </p:spTree>
    <p:extLst>
      <p:ext uri="{BB962C8B-B14F-4D97-AF65-F5344CB8AC3E}">
        <p14:creationId xmlns:p14="http://schemas.microsoft.com/office/powerpoint/2010/main" val="301318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35</a:t>
            </a:fld>
            <a:endParaRPr lang="en-US"/>
          </a:p>
        </p:txBody>
      </p:sp>
    </p:spTree>
    <p:extLst>
      <p:ext uri="{BB962C8B-B14F-4D97-AF65-F5344CB8AC3E}">
        <p14:creationId xmlns:p14="http://schemas.microsoft.com/office/powerpoint/2010/main" val="136447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38</a:t>
            </a:fld>
            <a:endParaRPr lang="en-US"/>
          </a:p>
        </p:txBody>
      </p:sp>
    </p:spTree>
    <p:extLst>
      <p:ext uri="{BB962C8B-B14F-4D97-AF65-F5344CB8AC3E}">
        <p14:creationId xmlns:p14="http://schemas.microsoft.com/office/powerpoint/2010/main" val="4155925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39</a:t>
            </a:fld>
            <a:endParaRPr lang="en-US"/>
          </a:p>
        </p:txBody>
      </p:sp>
    </p:spTree>
    <p:extLst>
      <p:ext uri="{BB962C8B-B14F-4D97-AF65-F5344CB8AC3E}">
        <p14:creationId xmlns:p14="http://schemas.microsoft.com/office/powerpoint/2010/main" val="65205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40</a:t>
            </a:fld>
            <a:endParaRPr lang="en-US"/>
          </a:p>
        </p:txBody>
      </p:sp>
    </p:spTree>
    <p:extLst>
      <p:ext uri="{BB962C8B-B14F-4D97-AF65-F5344CB8AC3E}">
        <p14:creationId xmlns:p14="http://schemas.microsoft.com/office/powerpoint/2010/main" val="1683124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48</a:t>
            </a:fld>
            <a:endParaRPr lang="en-US"/>
          </a:p>
        </p:txBody>
      </p:sp>
    </p:spTree>
    <p:extLst>
      <p:ext uri="{BB962C8B-B14F-4D97-AF65-F5344CB8AC3E}">
        <p14:creationId xmlns:p14="http://schemas.microsoft.com/office/powerpoint/2010/main" val="2765335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52</a:t>
            </a:fld>
            <a:endParaRPr lang="en-US"/>
          </a:p>
        </p:txBody>
      </p:sp>
    </p:spTree>
    <p:extLst>
      <p:ext uri="{BB962C8B-B14F-4D97-AF65-F5344CB8AC3E}">
        <p14:creationId xmlns:p14="http://schemas.microsoft.com/office/powerpoint/2010/main" val="1876746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9</a:t>
            </a:fld>
            <a:endParaRPr lang="en-US"/>
          </a:p>
        </p:txBody>
      </p:sp>
    </p:spTree>
    <p:extLst>
      <p:ext uri="{BB962C8B-B14F-4D97-AF65-F5344CB8AC3E}">
        <p14:creationId xmlns:p14="http://schemas.microsoft.com/office/powerpoint/2010/main" val="2029006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10</a:t>
            </a:fld>
            <a:endParaRPr lang="en-US"/>
          </a:p>
        </p:txBody>
      </p:sp>
    </p:spTree>
    <p:extLst>
      <p:ext uri="{BB962C8B-B14F-4D97-AF65-F5344CB8AC3E}">
        <p14:creationId xmlns:p14="http://schemas.microsoft.com/office/powerpoint/2010/main" val="122658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Viking’s liked to attack the abbey’s (churches) because they would face</a:t>
            </a:r>
            <a:r>
              <a:rPr lang="en-US" baseline="0" dirty="0" smtClean="0"/>
              <a:t> little </a:t>
            </a:r>
            <a:r>
              <a:rPr lang="en-US" baseline="0" dirty="0" err="1" smtClean="0"/>
              <a:t>resistence</a:t>
            </a:r>
            <a:r>
              <a:rPr lang="en-US" baseline="0" dirty="0" smtClean="0"/>
              <a:t> and often the bibles they were translating/rewriting were covered in gold and jewels. </a:t>
            </a:r>
            <a:endParaRPr lang="en-US" dirty="0"/>
          </a:p>
        </p:txBody>
      </p:sp>
      <p:sp>
        <p:nvSpPr>
          <p:cNvPr id="4" name="Slide Number Placeholder 3"/>
          <p:cNvSpPr>
            <a:spLocks noGrp="1"/>
          </p:cNvSpPr>
          <p:nvPr>
            <p:ph type="sldNum" sz="quarter" idx="10"/>
          </p:nvPr>
        </p:nvSpPr>
        <p:spPr/>
        <p:txBody>
          <a:bodyPr/>
          <a:lstStyle/>
          <a:p>
            <a:fld id="{D230CE01-B022-4A55-86A2-59C1B434F2DD}" type="slidenum">
              <a:rPr lang="en-US" smtClean="0"/>
              <a:pPr/>
              <a:t>12</a:t>
            </a:fld>
            <a:endParaRPr lang="en-US"/>
          </a:p>
        </p:txBody>
      </p:sp>
    </p:spTree>
    <p:extLst>
      <p:ext uri="{BB962C8B-B14F-4D97-AF65-F5344CB8AC3E}">
        <p14:creationId xmlns:p14="http://schemas.microsoft.com/office/powerpoint/2010/main" val="115497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manuscript contains the four Gospels in Latin, written on vellum (prepared calfskin), around 561 by St Colum </a:t>
            </a:r>
            <a:r>
              <a:rPr lang="en-US" dirty="0" err="1" smtClean="0"/>
              <a:t>Cille</a:t>
            </a:r>
            <a:r>
              <a:rPr lang="en-US" dirty="0" smtClean="0"/>
              <a:t> on Iona, an island off the west coast of Scotland. In 806, following a Viking raid on the island which left 68 of the community dead, the </a:t>
            </a:r>
            <a:r>
              <a:rPr lang="en-US" dirty="0" err="1" smtClean="0"/>
              <a:t>Columban</a:t>
            </a:r>
            <a:r>
              <a:rPr lang="en-US" dirty="0" smtClean="0"/>
              <a:t> monks took refuge in a new monastery at </a:t>
            </a:r>
            <a:r>
              <a:rPr lang="en-US" dirty="0" err="1" smtClean="0"/>
              <a:t>Kells</a:t>
            </a:r>
            <a:r>
              <a:rPr lang="en-US" dirty="0" smtClean="0"/>
              <a:t>, County </a:t>
            </a:r>
            <a:r>
              <a:rPr lang="en-US" dirty="0" err="1" smtClean="0"/>
              <a:t>Meath</a:t>
            </a:r>
            <a:r>
              <a:rPr lang="en-US" dirty="0" smtClean="0"/>
              <a:t>. It must have been close to the year 800 that the Book of </a:t>
            </a:r>
            <a:r>
              <a:rPr lang="en-US" dirty="0" err="1" smtClean="0"/>
              <a:t>Kells</a:t>
            </a:r>
            <a:r>
              <a:rPr lang="en-US" dirty="0" smtClean="0"/>
              <a:t> was written, although there is no way of knowing if the book was produced wholly at Iona or at </a:t>
            </a:r>
            <a:r>
              <a:rPr lang="en-US" dirty="0" err="1" smtClean="0"/>
              <a:t>Kells</a:t>
            </a:r>
            <a:r>
              <a:rPr lang="en-US" dirty="0" smtClean="0"/>
              <a:t>, or partially at each location. </a:t>
            </a:r>
          </a:p>
        </p:txBody>
      </p:sp>
      <p:sp>
        <p:nvSpPr>
          <p:cNvPr id="4" name="Slide Number Placeholder 3"/>
          <p:cNvSpPr>
            <a:spLocks noGrp="1"/>
          </p:cNvSpPr>
          <p:nvPr>
            <p:ph type="sldNum" sz="quarter" idx="10"/>
          </p:nvPr>
        </p:nvSpPr>
        <p:spPr/>
        <p:txBody>
          <a:bodyPr/>
          <a:lstStyle/>
          <a:p>
            <a:fld id="{D230CE01-B022-4A55-86A2-59C1B434F2DD}" type="slidenum">
              <a:rPr lang="en-US" smtClean="0"/>
              <a:pPr/>
              <a:t>13</a:t>
            </a:fld>
            <a:endParaRPr lang="en-US"/>
          </a:p>
        </p:txBody>
      </p:sp>
    </p:spTree>
    <p:extLst>
      <p:ext uri="{BB962C8B-B14F-4D97-AF65-F5344CB8AC3E}">
        <p14:creationId xmlns:p14="http://schemas.microsoft.com/office/powerpoint/2010/main" val="227895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14</a:t>
            </a:fld>
            <a:endParaRPr lang="en-US"/>
          </a:p>
        </p:txBody>
      </p:sp>
    </p:spTree>
    <p:extLst>
      <p:ext uri="{BB962C8B-B14F-4D97-AF65-F5344CB8AC3E}">
        <p14:creationId xmlns:p14="http://schemas.microsoft.com/office/powerpoint/2010/main" val="69986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15</a:t>
            </a:fld>
            <a:endParaRPr lang="en-US"/>
          </a:p>
        </p:txBody>
      </p:sp>
    </p:spTree>
    <p:extLst>
      <p:ext uri="{BB962C8B-B14F-4D97-AF65-F5344CB8AC3E}">
        <p14:creationId xmlns:p14="http://schemas.microsoft.com/office/powerpoint/2010/main" val="1848456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16</a:t>
            </a:fld>
            <a:endParaRPr lang="en-US"/>
          </a:p>
        </p:txBody>
      </p:sp>
    </p:spTree>
    <p:extLst>
      <p:ext uri="{BB962C8B-B14F-4D97-AF65-F5344CB8AC3E}">
        <p14:creationId xmlns:p14="http://schemas.microsoft.com/office/powerpoint/2010/main" val="317160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30CE01-B022-4A55-86A2-59C1B434F2DD}" type="slidenum">
              <a:rPr lang="en-US" smtClean="0"/>
              <a:pPr/>
              <a:t>33</a:t>
            </a:fld>
            <a:endParaRPr lang="en-US"/>
          </a:p>
        </p:txBody>
      </p:sp>
    </p:spTree>
    <p:extLst>
      <p:ext uri="{BB962C8B-B14F-4D97-AF65-F5344CB8AC3E}">
        <p14:creationId xmlns:p14="http://schemas.microsoft.com/office/powerpoint/2010/main" val="309903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6061253"/>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82996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218185260"/>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0923958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1609535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8667396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5361074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325392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81592953"/>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28509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071397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548425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34325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842461253"/>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54767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29092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1554837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843613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643462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3605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1670293"/>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639998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27405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82123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42328188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043049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37508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276405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039225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8748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30082804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031168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805448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15807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95012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401425979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098903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01374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01249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00490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48087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3626587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98708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00937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1192772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70776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162298199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190832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077882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08452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250838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84943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2763808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162184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55551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1047959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711787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251686581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86152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61572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2248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070023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8787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23139116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83114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914014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5161721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67382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84028253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7266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386137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716917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81122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6019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17159740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734801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409786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7067238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00789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137245474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455186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32603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5514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70314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82728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6029500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668775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5026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86681136"/>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21081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66127127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34077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78446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2836357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9067191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354801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9991811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253250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307025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763559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0BAF7-DF98-47FF-B985-D134FDB66CBB}" type="datetimeFigureOut">
              <a:rPr lang="en-US" smtClean="0"/>
              <a:pPr/>
              <a:t>10/12/2015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1530F-47E5-4C49-A517-26F85BDF7A74}"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207769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white">
                    <a:tint val="95000"/>
                  </a:prstClr>
                </a:solidFill>
              </a:rPr>
              <a:pPr/>
              <a:t>10/12/2015</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2386376827"/>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41202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735916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66288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627705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24509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19753925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142411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38006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0BAF7-DF98-47FF-B985-D134FDB66CBB}" type="datetimeFigureOut">
              <a:rPr lang="en-US" smtClean="0"/>
              <a:pPr/>
              <a:t>10/12/2015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1530F-47E5-4C49-A517-26F85BDF7A7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3081788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977009B-C70F-459F-B0D3-644E103675D3}" type="datetimeFigureOut">
              <a:rPr lang="en-US" smtClean="0">
                <a:solidFill>
                  <a:srgbClr val="F0A22E">
                    <a:shade val="75000"/>
                  </a:srgbClr>
                </a:solidFill>
              </a:rPr>
              <a:pPr/>
              <a:t>10/12/2015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E115F04-87D2-4F0F-9559-9FB5B876B97E}"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076272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88228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352088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9380810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4629744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606021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75673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7082463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ECC72A4-F8D0-46C4-9A62-5D550A2AF2D1}" type="datetimeFigureOut">
              <a:rPr lang="en-US" smtClean="0">
                <a:solidFill>
                  <a:prstClr val="black">
                    <a:tint val="95000"/>
                  </a:prstClr>
                </a:solidFill>
              </a:rPr>
              <a:pPr/>
              <a:t>10/12/2015</a:t>
            </a:fld>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38429A12-3160-4C04-886E-1188A5351155}"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5594305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bQ8A5gRe_D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m/url?sa=i&amp;rct=j&amp;q=&amp;esrc=s&amp;frm=1&amp;source=images&amp;cd=&amp;cad=rja&amp;docid=GIjTxcofNCQ0dM&amp;tbnid=ZFhEggzRXZtwkM:&amp;ved=0CAUQjRw&amp;url=http://www.talktalk.co.uk/reference/encyclopaedia/hutchinson/m0005023.html&amp;ei=ZKsOUdzgK4yo8gTYo4CgAQ&amp;bvm=bv.41867550,d.eWU&amp;psig=AFQjCNFQstBfbf7FfkkGEOD9YfpGTxTOSg&amp;ust=1360002224068745"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hyperlink" Target="http://www.youtube.com/watch?v=rZy6XilXDZQ" TargetMode="Externa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2590800"/>
          </a:xfrm>
        </p:spPr>
        <p:txBody>
          <a:bodyPr>
            <a:normAutofit/>
          </a:bodyPr>
          <a:lstStyle/>
          <a:p>
            <a:r>
              <a:rPr lang="en-US" sz="5400" b="1" dirty="0" smtClean="0"/>
              <a:t>Unit 4</a:t>
            </a:r>
            <a:br>
              <a:rPr lang="en-US" sz="5400" b="1" dirty="0" smtClean="0"/>
            </a:br>
            <a:r>
              <a:rPr lang="en-US" sz="5400" b="1" dirty="0" smtClean="0"/>
              <a:t>The Middle Ages</a:t>
            </a:r>
            <a:r>
              <a:rPr lang="en-US" dirty="0" smtClean="0"/>
              <a:t/>
            </a:r>
            <a:br>
              <a:rPr lang="en-US" dirty="0" smtClean="0"/>
            </a:br>
            <a:r>
              <a:rPr lang="en-US" sz="3600" b="1" dirty="0" smtClean="0"/>
              <a:t>@ 500-1500</a:t>
            </a:r>
            <a:endParaRPr lang="en-US" b="1" i="1" dirty="0"/>
          </a:p>
        </p:txBody>
      </p:sp>
      <p:sp>
        <p:nvSpPr>
          <p:cNvPr id="3" name="Subtitle 2"/>
          <p:cNvSpPr>
            <a:spLocks noGrp="1"/>
          </p:cNvSpPr>
          <p:nvPr>
            <p:ph type="subTitle" idx="1"/>
          </p:nvPr>
        </p:nvSpPr>
        <p:spPr>
          <a:xfrm>
            <a:off x="0" y="5105400"/>
            <a:ext cx="9144000" cy="1752600"/>
          </a:xfrm>
        </p:spPr>
        <p:txBody>
          <a:bodyPr>
            <a:noAutofit/>
          </a:bodyPr>
          <a:lstStyle/>
          <a:p>
            <a:r>
              <a:rPr lang="en-US" sz="1200" b="1" u="sng" dirty="0"/>
              <a:t>Unit 4: Middle </a:t>
            </a:r>
            <a:r>
              <a:rPr lang="en-US" sz="1200" b="1" u="sng" dirty="0" smtClean="0"/>
              <a:t>Ages</a:t>
            </a:r>
            <a:endParaRPr lang="en-US" sz="1200" dirty="0"/>
          </a:p>
          <a:p>
            <a:r>
              <a:rPr lang="en-US" sz="1600" b="1" dirty="0" smtClean="0"/>
              <a:t>SSWH7 </a:t>
            </a:r>
            <a:r>
              <a:rPr lang="en-US" sz="1600" b="1" dirty="0"/>
              <a:t>Analyze European </a:t>
            </a:r>
            <a:r>
              <a:rPr lang="en-US" sz="1600" b="1" dirty="0" smtClean="0"/>
              <a:t>medieval society </a:t>
            </a:r>
            <a:r>
              <a:rPr lang="en-US" sz="1600" b="1" dirty="0"/>
              <a:t>with regard to culture, </a:t>
            </a:r>
            <a:r>
              <a:rPr lang="en-US" sz="1600" b="1" dirty="0" smtClean="0"/>
              <a:t>politics</a:t>
            </a:r>
            <a:r>
              <a:rPr lang="en-US" sz="1600" b="1" dirty="0"/>
              <a:t>, society and </a:t>
            </a:r>
            <a:r>
              <a:rPr lang="en-US" sz="1600" b="1" dirty="0" smtClean="0"/>
              <a:t>economics</a:t>
            </a:r>
            <a:r>
              <a:rPr lang="en-US" sz="1600" b="1" dirty="0"/>
              <a:t>. </a:t>
            </a:r>
            <a:endParaRPr lang="en-US" sz="1600" dirty="0"/>
          </a:p>
          <a:p>
            <a:pPr marL="228600" lvl="0" indent="-228600" algn="l">
              <a:buAutoNum type="alphaUcPeriod"/>
            </a:pPr>
            <a:r>
              <a:rPr lang="en-US" sz="1600" b="1" dirty="0" smtClean="0"/>
              <a:t>Explain </a:t>
            </a:r>
            <a:r>
              <a:rPr lang="en-US" sz="1600" b="1" dirty="0"/>
              <a:t>the manorial system and </a:t>
            </a:r>
            <a:r>
              <a:rPr lang="en-US" sz="1600" b="1" dirty="0" smtClean="0"/>
              <a:t>feudalism</a:t>
            </a:r>
            <a:r>
              <a:rPr lang="en-US" sz="1600" b="1" dirty="0"/>
              <a:t>; include the status of peasants and feudal monarchies and the importance of </a:t>
            </a:r>
            <a:r>
              <a:rPr lang="en-US" sz="1600" b="1" dirty="0" smtClean="0"/>
              <a:t>Charlemagne.</a:t>
            </a:r>
            <a:endParaRPr lang="en-US" sz="1600" dirty="0"/>
          </a:p>
          <a:p>
            <a:pPr lvl="0" algn="l"/>
            <a:r>
              <a:rPr lang="en-US" sz="1600" b="1" dirty="0" smtClean="0"/>
              <a:t>   D</a:t>
            </a:r>
            <a:r>
              <a:rPr lang="en-US" sz="1600" b="1" dirty="0"/>
              <a:t>. Describe how increasing trade led </a:t>
            </a:r>
            <a:r>
              <a:rPr lang="en-US" sz="1600" b="1" dirty="0" smtClean="0"/>
              <a:t>to </a:t>
            </a:r>
            <a:r>
              <a:rPr lang="en-US" sz="1600" b="1" dirty="0"/>
              <a:t>the growth of towns and cities</a:t>
            </a:r>
            <a:endParaRPr lang="en-US" sz="1600" dirty="0"/>
          </a:p>
        </p:txBody>
      </p:sp>
      <p:pic>
        <p:nvPicPr>
          <p:cNvPr id="55298" name="Picture 2" descr="https://encrypted-tbn2.gstatic.com/images?q=tbn:ANd9GcQ3DjiFbc0HCxQ7Qbz399ap6R-d3WXqXYWCiiNNXvTDREPFyXD21Q"/>
          <p:cNvPicPr>
            <a:picLocks noChangeAspect="1" noChangeArrowheads="1"/>
          </p:cNvPicPr>
          <p:nvPr/>
        </p:nvPicPr>
        <p:blipFill>
          <a:blip r:embed="rId3" cstate="print"/>
          <a:srcRect/>
          <a:stretch>
            <a:fillRect/>
          </a:stretch>
        </p:blipFill>
        <p:spPr bwMode="auto">
          <a:xfrm>
            <a:off x="1828800" y="152400"/>
            <a:ext cx="5105400" cy="2362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king.jpg"/>
          <p:cNvPicPr>
            <a:picLocks noGrp="1" noChangeAspect="1"/>
          </p:cNvPicPr>
          <p:nvPr>
            <p:ph idx="1"/>
          </p:nvPr>
        </p:nvPicPr>
        <p:blipFill>
          <a:blip r:embed="rId3" cstate="print"/>
          <a:stretch>
            <a:fillRect/>
          </a:stretch>
        </p:blipFill>
        <p:spPr>
          <a:xfrm>
            <a:off x="1828800" y="304800"/>
            <a:ext cx="5016500" cy="6019800"/>
          </a:xfrm>
          <a:prstGeom prst="rect">
            <a:avLst/>
          </a:prstGeom>
        </p:spPr>
      </p:pic>
      <p:sp>
        <p:nvSpPr>
          <p:cNvPr id="5" name="TextBox 4"/>
          <p:cNvSpPr txBox="1"/>
          <p:nvPr/>
        </p:nvSpPr>
        <p:spPr>
          <a:xfrm>
            <a:off x="228600" y="381000"/>
            <a:ext cx="1524000" cy="4401205"/>
          </a:xfrm>
          <a:prstGeom prst="rect">
            <a:avLst/>
          </a:prstGeom>
          <a:noFill/>
        </p:spPr>
        <p:txBody>
          <a:bodyPr wrap="square" rtlCol="0">
            <a:spAutoFit/>
          </a:bodyPr>
          <a:lstStyle/>
          <a:p>
            <a:r>
              <a:rPr lang="en-US" sz="2800" b="1" dirty="0" smtClean="0"/>
              <a:t>Accurate image of a Viking. Note the weapons and the lack of </a:t>
            </a:r>
            <a:r>
              <a:rPr lang="en-US" sz="2800" b="1" u="sng" dirty="0" smtClean="0">
                <a:solidFill>
                  <a:srgbClr val="FF0000"/>
                </a:solidFill>
              </a:rPr>
              <a:t>horns</a:t>
            </a:r>
            <a:r>
              <a:rPr lang="en-US" sz="2800" b="1" dirty="0" smtClean="0"/>
              <a:t> on the helmet</a:t>
            </a:r>
            <a:endParaRPr lang="en-US" sz="2800" b="1" dirty="0"/>
          </a:p>
        </p:txBody>
      </p:sp>
      <p:sp>
        <p:nvSpPr>
          <p:cNvPr id="2" name="TextBox 1"/>
          <p:cNvSpPr txBox="1"/>
          <p:nvPr/>
        </p:nvSpPr>
        <p:spPr>
          <a:xfrm>
            <a:off x="6921500" y="381000"/>
            <a:ext cx="2070100" cy="4401205"/>
          </a:xfrm>
          <a:prstGeom prst="rect">
            <a:avLst/>
          </a:prstGeom>
          <a:noFill/>
        </p:spPr>
        <p:txBody>
          <a:bodyPr wrap="square" rtlCol="0">
            <a:spAutoFit/>
          </a:bodyPr>
          <a:lstStyle/>
          <a:p>
            <a:r>
              <a:rPr lang="en-US" sz="2800" b="1" dirty="0" smtClean="0"/>
              <a:t>Early Hollywood gave their movie Vikings horns in order to make them more intimidating</a:t>
            </a: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 cy="6858000"/>
          </a:xfrm>
        </p:spPr>
        <p:txBody>
          <a:bodyPr vert="vert270">
            <a:normAutofit fontScale="90000"/>
          </a:bodyPr>
          <a:lstStyle/>
          <a:p>
            <a:pPr algn="l"/>
            <a:r>
              <a:rPr lang="en-US" sz="7200" dirty="0" smtClean="0"/>
              <a:t>Viking Warriors </a:t>
            </a:r>
            <a:endParaRPr lang="en-US" sz="7200" dirty="0"/>
          </a:p>
        </p:txBody>
      </p:sp>
      <p:sp>
        <p:nvSpPr>
          <p:cNvPr id="4" name="Rectangle 3"/>
          <p:cNvSpPr/>
          <p:nvPr/>
        </p:nvSpPr>
        <p:spPr>
          <a:xfrm>
            <a:off x="0" y="0"/>
            <a:ext cx="4572000" cy="923330"/>
          </a:xfrm>
          <a:prstGeom prst="rect">
            <a:avLst/>
          </a:prstGeom>
        </p:spPr>
        <p:txBody>
          <a:bodyPr wrap="square">
            <a:spAutoFit/>
          </a:bodyPr>
          <a:lstStyle/>
          <a:p>
            <a:r>
              <a:rPr lang="en-US" dirty="0" smtClean="0"/>
              <a:t>“</a:t>
            </a:r>
            <a:r>
              <a:rPr lang="en-US" b="1" dirty="0" smtClean="0">
                <a:solidFill>
                  <a:srgbClr val="FF0000"/>
                </a:solidFill>
              </a:rPr>
              <a:t>berserkers</a:t>
            </a:r>
            <a:r>
              <a:rPr lang="en-US" dirty="0" smtClean="0">
                <a:solidFill>
                  <a:srgbClr val="FF0000"/>
                </a:solidFill>
              </a:rPr>
              <a:t> </a:t>
            </a:r>
            <a:r>
              <a:rPr lang="en-US" dirty="0" smtClean="0"/>
              <a:t>seem to have been members of cults connected with Odin in his capacity as god of warriors.” </a:t>
            </a:r>
            <a:endParaRPr lang="en-US" dirty="0"/>
          </a:p>
        </p:txBody>
      </p:sp>
      <p:sp>
        <p:nvSpPr>
          <p:cNvPr id="5" name="Rectangle 4"/>
          <p:cNvSpPr/>
          <p:nvPr/>
        </p:nvSpPr>
        <p:spPr>
          <a:xfrm>
            <a:off x="4572000" y="5657671"/>
            <a:ext cx="4572000" cy="1200329"/>
          </a:xfrm>
          <a:prstGeom prst="rect">
            <a:avLst/>
          </a:prstGeom>
        </p:spPr>
        <p:txBody>
          <a:bodyPr>
            <a:spAutoFit/>
          </a:bodyPr>
          <a:lstStyle/>
          <a:p>
            <a:r>
              <a:rPr lang="en-US" dirty="0" smtClean="0"/>
              <a:t>“When the "berserker rage" was upon him, a berserker was thought of as a sort of "were-bear" (or werewolf), part man, part beast, who was neither fully human nor fully animal.” </a:t>
            </a:r>
            <a:endParaRPr lang="en-US" dirty="0"/>
          </a:p>
        </p:txBody>
      </p:sp>
      <p:sp>
        <p:nvSpPr>
          <p:cNvPr id="6" name="TextBox 5"/>
          <p:cNvSpPr txBox="1"/>
          <p:nvPr/>
        </p:nvSpPr>
        <p:spPr>
          <a:xfrm>
            <a:off x="8128337" y="0"/>
            <a:ext cx="1015663" cy="3200400"/>
          </a:xfrm>
          <a:prstGeom prst="rect">
            <a:avLst/>
          </a:prstGeom>
          <a:noFill/>
        </p:spPr>
        <p:txBody>
          <a:bodyPr vert="vert270" wrap="square" rtlCol="0">
            <a:spAutoFit/>
          </a:bodyPr>
          <a:lstStyle/>
          <a:p>
            <a:r>
              <a:rPr lang="en-US" dirty="0" smtClean="0"/>
              <a:t>Odin – Norse </a:t>
            </a:r>
            <a:r>
              <a:rPr lang="en-US" dirty="0" err="1" smtClean="0"/>
              <a:t>mythoogy</a:t>
            </a:r>
            <a:r>
              <a:rPr lang="en-US" dirty="0" smtClean="0"/>
              <a:t> – god of War, Battle, Victory Death and Wisdom</a:t>
            </a:r>
            <a:endParaRPr lang="en-US" dirty="0"/>
          </a:p>
        </p:txBody>
      </p:sp>
      <p:pic>
        <p:nvPicPr>
          <p:cNvPr id="69634" name="Picture 2" descr="https://encrypted-tbn3.gstatic.com/images?q=tbn:ANd9GcRCBHScB6FmUOCmE03R-OofiHMHkfds5vGYP-Rey-BCJYs5dZpmHg"/>
          <p:cNvPicPr>
            <a:picLocks noChangeAspect="1" noChangeArrowheads="1"/>
          </p:cNvPicPr>
          <p:nvPr/>
        </p:nvPicPr>
        <p:blipFill>
          <a:blip r:embed="rId2" cstate="print"/>
          <a:srcRect/>
          <a:stretch>
            <a:fillRect/>
          </a:stretch>
        </p:blipFill>
        <p:spPr bwMode="auto">
          <a:xfrm>
            <a:off x="4419600" y="0"/>
            <a:ext cx="3817894" cy="3733800"/>
          </a:xfrm>
          <a:prstGeom prst="rect">
            <a:avLst/>
          </a:prstGeom>
          <a:noFill/>
        </p:spPr>
      </p:pic>
      <p:pic>
        <p:nvPicPr>
          <p:cNvPr id="69640" name="Picture 8" descr="https://encrypted-tbn2.gstatic.com/images?q=tbn:ANd9GcRGbO5S7QxR1XKrxJLEdhBnqi05pLDg1UlC8dlkhuLSVPfqHn8s"/>
          <p:cNvPicPr>
            <a:picLocks noChangeAspect="1" noChangeArrowheads="1"/>
          </p:cNvPicPr>
          <p:nvPr/>
        </p:nvPicPr>
        <p:blipFill>
          <a:blip r:embed="rId3" cstate="print"/>
          <a:srcRect/>
          <a:stretch>
            <a:fillRect/>
          </a:stretch>
        </p:blipFill>
        <p:spPr bwMode="auto">
          <a:xfrm>
            <a:off x="1066800" y="914400"/>
            <a:ext cx="3581400" cy="564220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smtClean="0"/>
              <a:t>Lindisfarne</a:t>
            </a:r>
            <a:r>
              <a:rPr lang="en-US" b="1" dirty="0" smtClean="0"/>
              <a:t> Abbey</a:t>
            </a:r>
            <a:endParaRPr lang="en-US" b="1" dirty="0"/>
          </a:p>
        </p:txBody>
      </p:sp>
      <p:pic>
        <p:nvPicPr>
          <p:cNvPr id="4" name="Content Placeholder 3" descr="Lindisfarne.jpg"/>
          <p:cNvPicPr>
            <a:picLocks noGrp="1" noChangeAspect="1"/>
          </p:cNvPicPr>
          <p:nvPr>
            <p:ph idx="1"/>
          </p:nvPr>
        </p:nvPicPr>
        <p:blipFill>
          <a:blip r:embed="rId3" cstate="print"/>
          <a:stretch>
            <a:fillRect/>
          </a:stretch>
        </p:blipFill>
        <p:spPr>
          <a:xfrm>
            <a:off x="2209800" y="914400"/>
            <a:ext cx="4457700" cy="5943600"/>
          </a:xfrm>
        </p:spPr>
      </p:pic>
      <p:sp>
        <p:nvSpPr>
          <p:cNvPr id="5" name="TextBox 4"/>
          <p:cNvSpPr txBox="1"/>
          <p:nvPr/>
        </p:nvSpPr>
        <p:spPr>
          <a:xfrm>
            <a:off x="381000" y="457200"/>
            <a:ext cx="1524000" cy="6001643"/>
          </a:xfrm>
          <a:prstGeom prst="rect">
            <a:avLst/>
          </a:prstGeom>
          <a:noFill/>
        </p:spPr>
        <p:txBody>
          <a:bodyPr wrap="square" rtlCol="0">
            <a:spAutoFit/>
          </a:bodyPr>
          <a:lstStyle/>
          <a:p>
            <a:r>
              <a:rPr lang="en-US" sz="2400" b="1" dirty="0" smtClean="0"/>
              <a:t>Favorite place for Vikings to raid were </a:t>
            </a:r>
            <a:r>
              <a:rPr lang="en-US" sz="2400" b="1" u="sng" dirty="0" smtClean="0">
                <a:solidFill>
                  <a:srgbClr val="FF0000"/>
                </a:solidFill>
              </a:rPr>
              <a:t>abbeys</a:t>
            </a:r>
            <a:r>
              <a:rPr lang="en-US" sz="2400" b="1" dirty="0" smtClean="0"/>
              <a:t>, or churches. Monks were either killed or made slaves. Why did Vikings raid the churches?</a:t>
            </a:r>
            <a:endParaRPr lang="en-US" sz="2400" b="1" dirty="0"/>
          </a:p>
        </p:txBody>
      </p:sp>
      <p:sp>
        <p:nvSpPr>
          <p:cNvPr id="6" name="TextBox 5"/>
          <p:cNvSpPr txBox="1"/>
          <p:nvPr/>
        </p:nvSpPr>
        <p:spPr>
          <a:xfrm>
            <a:off x="6858000" y="1524000"/>
            <a:ext cx="1981919" cy="4524315"/>
          </a:xfrm>
          <a:prstGeom prst="rect">
            <a:avLst/>
          </a:prstGeom>
          <a:noFill/>
        </p:spPr>
        <p:txBody>
          <a:bodyPr wrap="square" rtlCol="0">
            <a:spAutoFit/>
          </a:bodyPr>
          <a:lstStyle/>
          <a:p>
            <a:r>
              <a:rPr lang="en-US" sz="2400" b="1" dirty="0" smtClean="0"/>
              <a:t>They were </a:t>
            </a:r>
            <a:r>
              <a:rPr lang="en-US" sz="2400" b="1" dirty="0" smtClean="0">
                <a:solidFill>
                  <a:srgbClr val="FF0000"/>
                </a:solidFill>
              </a:rPr>
              <a:t>not defended</a:t>
            </a:r>
            <a:r>
              <a:rPr lang="en-US" sz="2400" b="1" dirty="0" smtClean="0"/>
              <a:t>, </a:t>
            </a:r>
            <a:r>
              <a:rPr lang="en-US" sz="2400" b="1" dirty="0" smtClean="0">
                <a:solidFill>
                  <a:srgbClr val="FF0000"/>
                </a:solidFill>
              </a:rPr>
              <a:t>had lots of grain in storage</a:t>
            </a:r>
            <a:r>
              <a:rPr lang="en-US" sz="2400" b="1" dirty="0" smtClean="0"/>
              <a:t>, and the bibles they created were usually elaborated decorated with </a:t>
            </a:r>
            <a:r>
              <a:rPr lang="en-US" sz="2400" b="1" dirty="0" smtClean="0">
                <a:solidFill>
                  <a:srgbClr val="FF0000"/>
                </a:solidFill>
              </a:rPr>
              <a:t>gold and jewels</a:t>
            </a:r>
            <a:r>
              <a:rPr lang="en-US" sz="2400" b="1" dirty="0" smtClean="0"/>
              <a:t>. </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 y="326670"/>
            <a:ext cx="9144000" cy="914400"/>
          </a:xfrm>
        </p:spPr>
        <p:txBody>
          <a:bodyPr>
            <a:normAutofit fontScale="90000"/>
          </a:bodyPr>
          <a:lstStyle/>
          <a:p>
            <a:r>
              <a:rPr lang="en-US" sz="5400" b="1" dirty="0" smtClean="0"/>
              <a:t>The most famous find of </a:t>
            </a:r>
            <a:r>
              <a:rPr lang="en-US" sz="5400" b="1" smtClean="0"/>
              <a:t>Viking Raids </a:t>
            </a:r>
            <a:r>
              <a:rPr lang="en-US" sz="5400" b="1" dirty="0" smtClean="0"/>
              <a:t>- The Book of </a:t>
            </a:r>
            <a:r>
              <a:rPr lang="en-US" sz="5400" b="1" dirty="0" err="1" smtClean="0"/>
              <a:t>Kells</a:t>
            </a:r>
            <a:endParaRPr lang="en-US" sz="5400" b="1" dirty="0"/>
          </a:p>
        </p:txBody>
      </p:sp>
      <p:pic>
        <p:nvPicPr>
          <p:cNvPr id="4" name="Content Placeholder 3" descr="kells.jpg"/>
          <p:cNvPicPr>
            <a:picLocks noGrp="1" noChangeAspect="1"/>
          </p:cNvPicPr>
          <p:nvPr>
            <p:ph idx="1"/>
          </p:nvPr>
        </p:nvPicPr>
        <p:blipFill>
          <a:blip r:embed="rId3" cstate="print"/>
          <a:stretch>
            <a:fillRect/>
          </a:stretch>
        </p:blipFill>
        <p:spPr>
          <a:xfrm>
            <a:off x="2514600" y="1528512"/>
            <a:ext cx="5325718" cy="3348287"/>
          </a:xfrm>
        </p:spPr>
      </p:pic>
      <p:sp>
        <p:nvSpPr>
          <p:cNvPr id="5" name="Rectangle 4"/>
          <p:cNvSpPr/>
          <p:nvPr/>
        </p:nvSpPr>
        <p:spPr>
          <a:xfrm>
            <a:off x="0" y="4826675"/>
            <a:ext cx="9144000" cy="1631216"/>
          </a:xfrm>
          <a:prstGeom prst="rect">
            <a:avLst/>
          </a:prstGeom>
        </p:spPr>
        <p:txBody>
          <a:bodyPr wrap="square">
            <a:spAutoFit/>
          </a:bodyPr>
          <a:lstStyle/>
          <a:p>
            <a:r>
              <a:rPr lang="en-US" sz="3600" dirty="0" smtClean="0"/>
              <a:t>The </a:t>
            </a:r>
            <a:r>
              <a:rPr lang="en-US" sz="3600" b="1" dirty="0" smtClean="0">
                <a:solidFill>
                  <a:srgbClr val="FF0000"/>
                </a:solidFill>
              </a:rPr>
              <a:t>Book of </a:t>
            </a:r>
            <a:r>
              <a:rPr lang="en-US" sz="3600" b="1" dirty="0" err="1" smtClean="0">
                <a:solidFill>
                  <a:srgbClr val="FF0000"/>
                </a:solidFill>
              </a:rPr>
              <a:t>Kells</a:t>
            </a:r>
            <a:r>
              <a:rPr lang="en-US" sz="3600" b="1" dirty="0" smtClean="0">
                <a:solidFill>
                  <a:srgbClr val="FF0000"/>
                </a:solidFill>
              </a:rPr>
              <a:t> </a:t>
            </a:r>
            <a:r>
              <a:rPr lang="en-US" sz="3600" dirty="0" smtClean="0"/>
              <a:t>is celebrated for its lavish decoration and survival of the Viking </a:t>
            </a:r>
            <a:r>
              <a:rPr lang="en-US" sz="3600" dirty="0" smtClean="0"/>
              <a:t>Era</a:t>
            </a:r>
            <a:r>
              <a:rPr lang="en-US" u="sng" dirty="0"/>
              <a:t> </a:t>
            </a:r>
            <a:r>
              <a:rPr lang="en-US" dirty="0" smtClean="0"/>
              <a:t>– </a:t>
            </a:r>
            <a:r>
              <a:rPr lang="en-US" sz="2800" i="1" dirty="0" smtClean="0"/>
              <a:t>Enjoy a few of the pages from this book</a:t>
            </a:r>
            <a:r>
              <a:rPr lang="en-US" sz="2800" i="1" u="sng" dirty="0" smtClean="0"/>
              <a:t> </a:t>
            </a:r>
            <a:endParaRPr lang="en-US" sz="28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057400" cy="1143000"/>
          </a:xfrm>
        </p:spPr>
        <p:txBody>
          <a:bodyPr>
            <a:normAutofit fontScale="90000"/>
          </a:bodyPr>
          <a:lstStyle/>
          <a:p>
            <a:r>
              <a:rPr lang="en-US" dirty="0" smtClean="0"/>
              <a:t>Image of Jesus</a:t>
            </a:r>
            <a:endParaRPr lang="en-US" dirty="0"/>
          </a:p>
        </p:txBody>
      </p:sp>
      <p:pic>
        <p:nvPicPr>
          <p:cNvPr id="4" name="Content Placeholder 3" descr="kell1bmp.gif"/>
          <p:cNvPicPr>
            <a:picLocks noGrp="1" noChangeAspect="1"/>
          </p:cNvPicPr>
          <p:nvPr>
            <p:ph idx="1"/>
          </p:nvPr>
        </p:nvPicPr>
        <p:blipFill>
          <a:blip r:embed="rId3" cstate="print"/>
          <a:stretch>
            <a:fillRect/>
          </a:stretch>
        </p:blipFill>
        <p:spPr>
          <a:xfrm>
            <a:off x="2971800" y="304800"/>
            <a:ext cx="4771385" cy="6553200"/>
          </a:xfrm>
        </p:spPr>
      </p:pic>
      <p:sp>
        <p:nvSpPr>
          <p:cNvPr id="5" name="TextBox 4"/>
          <p:cNvSpPr txBox="1"/>
          <p:nvPr/>
        </p:nvSpPr>
        <p:spPr>
          <a:xfrm>
            <a:off x="304800" y="1600200"/>
            <a:ext cx="1676400" cy="4401205"/>
          </a:xfrm>
          <a:prstGeom prst="rect">
            <a:avLst/>
          </a:prstGeom>
          <a:noFill/>
        </p:spPr>
        <p:txBody>
          <a:bodyPr wrap="square" rtlCol="0">
            <a:spAutoFit/>
          </a:bodyPr>
          <a:lstStyle/>
          <a:p>
            <a:r>
              <a:rPr lang="en-US" sz="2000" b="1" dirty="0" smtClean="0"/>
              <a:t>After the fall of Rome, learning practically disappeared. The </a:t>
            </a:r>
            <a:r>
              <a:rPr lang="en-US" sz="2000" b="1" dirty="0" smtClean="0">
                <a:solidFill>
                  <a:srgbClr val="FF0000"/>
                </a:solidFill>
              </a:rPr>
              <a:t>Bible</a:t>
            </a:r>
            <a:r>
              <a:rPr lang="en-US" sz="2000" b="1" dirty="0" smtClean="0"/>
              <a:t> was spirited away to Ireland. Hand copies were made. The most famous was the Book of </a:t>
            </a:r>
            <a:r>
              <a:rPr lang="en-US" sz="2000" b="1" dirty="0" err="1" smtClean="0"/>
              <a:t>Kells</a:t>
            </a:r>
            <a:r>
              <a:rPr lang="en-US" sz="2000" b="1" dirty="0" smtClean="0"/>
              <a:t>.</a:t>
            </a:r>
            <a:endParaRPr lang="en-US" sz="20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514600" cy="1143000"/>
          </a:xfrm>
        </p:spPr>
        <p:txBody>
          <a:bodyPr/>
          <a:lstStyle/>
          <a:p>
            <a:r>
              <a:rPr lang="en-US" dirty="0" smtClean="0"/>
              <a:t>Chi Rho</a:t>
            </a:r>
            <a:endParaRPr lang="en-US" dirty="0"/>
          </a:p>
        </p:txBody>
      </p:sp>
      <p:pic>
        <p:nvPicPr>
          <p:cNvPr id="4" name="Content Placeholder 3" descr="kells_chi_rho.gif"/>
          <p:cNvPicPr>
            <a:picLocks noGrp="1" noChangeAspect="1"/>
          </p:cNvPicPr>
          <p:nvPr>
            <p:ph idx="1"/>
          </p:nvPr>
        </p:nvPicPr>
        <p:blipFill>
          <a:blip r:embed="rId3" cstate="print"/>
          <a:stretch>
            <a:fillRect/>
          </a:stretch>
        </p:blipFill>
        <p:spPr>
          <a:xfrm>
            <a:off x="3047999" y="0"/>
            <a:ext cx="5178271" cy="6858000"/>
          </a:xfrm>
        </p:spPr>
      </p:pic>
      <p:sp>
        <p:nvSpPr>
          <p:cNvPr id="5" name="TextBox 4"/>
          <p:cNvSpPr txBox="1"/>
          <p:nvPr/>
        </p:nvSpPr>
        <p:spPr>
          <a:xfrm>
            <a:off x="228600" y="1225689"/>
            <a:ext cx="2590800" cy="3785652"/>
          </a:xfrm>
          <a:prstGeom prst="rect">
            <a:avLst/>
          </a:prstGeom>
          <a:noFill/>
        </p:spPr>
        <p:txBody>
          <a:bodyPr wrap="square" rtlCol="0">
            <a:spAutoFit/>
          </a:bodyPr>
          <a:lstStyle/>
          <a:p>
            <a:r>
              <a:rPr lang="en-US" sz="2400" b="1" dirty="0" smtClean="0"/>
              <a:t>It was commissioned by St. Columba; created by two scribes </a:t>
            </a:r>
            <a:r>
              <a:rPr lang="en-US" sz="2400" b="1" u="sng" dirty="0" smtClean="0"/>
              <a:t>and it took at least 30 years to create.</a:t>
            </a:r>
            <a:r>
              <a:rPr lang="en-US" sz="2400" b="1" dirty="0" smtClean="0"/>
              <a:t> It was covered in gold and incrusted with precious stones. </a:t>
            </a:r>
            <a:endParaRPr lang="en-US"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286000" cy="1143000"/>
          </a:xfrm>
        </p:spPr>
        <p:txBody>
          <a:bodyPr>
            <a:noAutofit/>
          </a:bodyPr>
          <a:lstStyle/>
          <a:p>
            <a:r>
              <a:rPr lang="en-US" b="1" dirty="0" smtClean="0"/>
              <a:t>Book of John</a:t>
            </a:r>
            <a:endParaRPr lang="en-US" b="1" dirty="0"/>
          </a:p>
        </p:txBody>
      </p:sp>
      <p:pic>
        <p:nvPicPr>
          <p:cNvPr id="4" name="Content Placeholder 3" descr="kells_john.gif"/>
          <p:cNvPicPr>
            <a:picLocks noGrp="1" noChangeAspect="1"/>
          </p:cNvPicPr>
          <p:nvPr>
            <p:ph idx="1"/>
          </p:nvPr>
        </p:nvPicPr>
        <p:blipFill>
          <a:blip r:embed="rId3" cstate="print"/>
          <a:stretch>
            <a:fillRect/>
          </a:stretch>
        </p:blipFill>
        <p:spPr>
          <a:xfrm>
            <a:off x="2819400" y="0"/>
            <a:ext cx="4953000" cy="6964153"/>
          </a:xfrm>
        </p:spPr>
      </p:pic>
      <p:sp>
        <p:nvSpPr>
          <p:cNvPr id="5" name="TextBox 4"/>
          <p:cNvSpPr txBox="1"/>
          <p:nvPr/>
        </p:nvSpPr>
        <p:spPr>
          <a:xfrm>
            <a:off x="609600" y="1981200"/>
            <a:ext cx="1828800" cy="3046988"/>
          </a:xfrm>
          <a:prstGeom prst="rect">
            <a:avLst/>
          </a:prstGeom>
          <a:noFill/>
        </p:spPr>
        <p:txBody>
          <a:bodyPr wrap="square" rtlCol="0">
            <a:spAutoFit/>
          </a:bodyPr>
          <a:lstStyle/>
          <a:p>
            <a:r>
              <a:rPr lang="en-US" sz="2400" b="1" dirty="0" smtClean="0"/>
              <a:t>The book was stolen and 1007 and found in a ditch months later – without its cover.</a:t>
            </a:r>
            <a:endParaRPr lang="en-US"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descr="http://3.bp.blogspot.com/-kR1yYXovJGk/TcZmr14bgEI/AAAAAAAAAqA/4wBNeXXdJdI/s1600/book-of-kells-opening-page-of-the-gospel-of-mark.jpg"/>
          <p:cNvPicPr>
            <a:picLocks noChangeAspect="1" noChangeArrowheads="1"/>
          </p:cNvPicPr>
          <p:nvPr/>
        </p:nvPicPr>
        <p:blipFill>
          <a:blip r:embed="rId2" cstate="print"/>
          <a:srcRect/>
          <a:stretch>
            <a:fillRect/>
          </a:stretch>
        </p:blipFill>
        <p:spPr bwMode="auto">
          <a:xfrm>
            <a:off x="2285999" y="0"/>
            <a:ext cx="5036343" cy="6858000"/>
          </a:xfrm>
          <a:prstGeom prst="rect">
            <a:avLst/>
          </a:prstGeom>
          <a:noFill/>
        </p:spPr>
      </p:pic>
      <p:sp>
        <p:nvSpPr>
          <p:cNvPr id="7" name="TextBox 6"/>
          <p:cNvSpPr txBox="1"/>
          <p:nvPr/>
        </p:nvSpPr>
        <p:spPr>
          <a:xfrm>
            <a:off x="381000" y="533400"/>
            <a:ext cx="1752600" cy="5509200"/>
          </a:xfrm>
          <a:prstGeom prst="rect">
            <a:avLst/>
          </a:prstGeom>
          <a:noFill/>
        </p:spPr>
        <p:txBody>
          <a:bodyPr wrap="square" rtlCol="0">
            <a:spAutoFit/>
          </a:bodyPr>
          <a:lstStyle/>
          <a:p>
            <a:r>
              <a:rPr lang="en-US" sz="3200" b="1" dirty="0" smtClean="0"/>
              <a:t>Book of Mark </a:t>
            </a:r>
          </a:p>
          <a:p>
            <a:endParaRPr lang="en-US" sz="3200" b="1" dirty="0" smtClean="0"/>
          </a:p>
          <a:p>
            <a:r>
              <a:rPr lang="en-US" sz="3200" b="1" dirty="0" smtClean="0"/>
              <a:t>The Book of </a:t>
            </a:r>
            <a:r>
              <a:rPr lang="en-US" sz="3200" b="1" dirty="0" err="1" smtClean="0"/>
              <a:t>Kells</a:t>
            </a:r>
            <a:r>
              <a:rPr lang="en-US" sz="3200" b="1" dirty="0" smtClean="0"/>
              <a:t> is now on display at Trinity College in Dublin </a:t>
            </a:r>
            <a:endParaRPr lang="en-US" sz="32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Effects of the Middle Ages</a:t>
            </a:r>
            <a:endParaRPr lang="en-US" dirty="0"/>
          </a:p>
        </p:txBody>
      </p:sp>
      <p:sp>
        <p:nvSpPr>
          <p:cNvPr id="3" name="Content Placeholder 2"/>
          <p:cNvSpPr>
            <a:spLocks noGrp="1"/>
          </p:cNvSpPr>
          <p:nvPr>
            <p:ph idx="1"/>
          </p:nvPr>
        </p:nvSpPr>
        <p:spPr>
          <a:xfrm>
            <a:off x="0" y="1775191"/>
            <a:ext cx="9144000" cy="4625609"/>
          </a:xfrm>
        </p:spPr>
        <p:txBody>
          <a:bodyPr>
            <a:normAutofit/>
          </a:bodyPr>
          <a:lstStyle/>
          <a:p>
            <a:pPr marL="118872" lvl="0" indent="0">
              <a:buNone/>
            </a:pPr>
            <a:r>
              <a:rPr lang="en-US" sz="2700" b="1" dirty="0" smtClean="0"/>
              <a:t>How did the Middle Ages Change Europe (Effects)?</a:t>
            </a:r>
          </a:p>
          <a:p>
            <a:pPr lvl="1"/>
            <a:r>
              <a:rPr lang="en-US" sz="2600" dirty="0" smtClean="0"/>
              <a:t>New </a:t>
            </a:r>
            <a:r>
              <a:rPr lang="en-US" sz="2600" b="1" u="sng" dirty="0" smtClean="0">
                <a:solidFill>
                  <a:srgbClr val="FF0000"/>
                </a:solidFill>
              </a:rPr>
              <a:t>Germanic</a:t>
            </a:r>
            <a:r>
              <a:rPr lang="en-US" sz="2600" dirty="0" smtClean="0"/>
              <a:t> Kingdoms Emerge (Holy Roman Empire)</a:t>
            </a:r>
          </a:p>
          <a:p>
            <a:pPr lvl="1"/>
            <a:r>
              <a:rPr lang="en-US" b="1" u="sng" dirty="0" smtClean="0">
                <a:solidFill>
                  <a:srgbClr val="FF0000"/>
                </a:solidFill>
              </a:rPr>
              <a:t>Rise</a:t>
            </a:r>
            <a:r>
              <a:rPr lang="en-US" dirty="0" smtClean="0"/>
              <a:t> of the </a:t>
            </a:r>
            <a:r>
              <a:rPr lang="en-US" b="1" u="sng" dirty="0" smtClean="0">
                <a:solidFill>
                  <a:srgbClr val="FF0000"/>
                </a:solidFill>
              </a:rPr>
              <a:t>feudal system</a:t>
            </a:r>
            <a:r>
              <a:rPr lang="en-US" dirty="0" smtClean="0"/>
              <a:t> in Europe</a:t>
            </a:r>
            <a:endParaRPr lang="en-US" sz="2400" dirty="0" smtClean="0"/>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838200" y="3581400"/>
            <a:ext cx="3076575" cy="2939134"/>
          </a:xfrm>
          <a:prstGeom prst="rect">
            <a:avLst/>
          </a:prstGeom>
          <a:ln>
            <a:noFill/>
          </a:ln>
          <a:effectLst>
            <a:outerShdw blurRad="190500" algn="tl" rotWithShape="0">
              <a:srgbClr val="000000">
                <a:alpha val="70000"/>
              </a:srgbClr>
            </a:outerShdw>
          </a:effectLst>
        </p:spPr>
      </p:pic>
      <p:pic>
        <p:nvPicPr>
          <p:cNvPr id="4099" name="Picture 3"/>
          <p:cNvPicPr>
            <a:picLocks noChangeAspect="1" noChangeArrowheads="1"/>
          </p:cNvPicPr>
          <p:nvPr/>
        </p:nvPicPr>
        <p:blipFill>
          <a:blip r:embed="rId3" cstate="print"/>
          <a:srcRect/>
          <a:stretch>
            <a:fillRect/>
          </a:stretch>
        </p:blipFill>
        <p:spPr bwMode="auto">
          <a:xfrm>
            <a:off x="4191000" y="3581400"/>
            <a:ext cx="4343400" cy="29375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926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Effects of the Middle Ages</a:t>
            </a:r>
            <a:endParaRPr lang="en-US" dirty="0"/>
          </a:p>
        </p:txBody>
      </p:sp>
      <p:sp>
        <p:nvSpPr>
          <p:cNvPr id="3" name="Content Placeholder 2"/>
          <p:cNvSpPr>
            <a:spLocks noGrp="1"/>
          </p:cNvSpPr>
          <p:nvPr>
            <p:ph idx="1"/>
          </p:nvPr>
        </p:nvSpPr>
        <p:spPr>
          <a:xfrm>
            <a:off x="0" y="1775191"/>
            <a:ext cx="9144000" cy="4625609"/>
          </a:xfrm>
        </p:spPr>
        <p:txBody>
          <a:bodyPr>
            <a:normAutofit/>
          </a:bodyPr>
          <a:lstStyle/>
          <a:p>
            <a:pPr lvl="1"/>
            <a:r>
              <a:rPr lang="en-US" sz="2500" dirty="0" smtClean="0"/>
              <a:t>The power of the </a:t>
            </a:r>
            <a:r>
              <a:rPr lang="en-US" sz="2500" b="1" u="sng" dirty="0" smtClean="0">
                <a:solidFill>
                  <a:srgbClr val="FF0000"/>
                </a:solidFill>
              </a:rPr>
              <a:t>Christian</a:t>
            </a:r>
            <a:r>
              <a:rPr lang="en-US" sz="2500" dirty="0" smtClean="0"/>
              <a:t> (Catholic) </a:t>
            </a:r>
            <a:r>
              <a:rPr lang="en-US" sz="2500" b="1" u="sng" dirty="0" smtClean="0">
                <a:solidFill>
                  <a:srgbClr val="FF0000"/>
                </a:solidFill>
              </a:rPr>
              <a:t>Church</a:t>
            </a:r>
            <a:r>
              <a:rPr lang="en-US" sz="2500" dirty="0" smtClean="0"/>
              <a:t>  </a:t>
            </a:r>
            <a:r>
              <a:rPr lang="en-US" sz="2500" b="1" u="sng" dirty="0" smtClean="0">
                <a:solidFill>
                  <a:srgbClr val="FF0000"/>
                </a:solidFill>
              </a:rPr>
              <a:t>grows</a:t>
            </a:r>
            <a:r>
              <a:rPr lang="en-US" sz="2500" dirty="0" smtClean="0"/>
              <a:t> rapidly</a:t>
            </a:r>
          </a:p>
          <a:p>
            <a:pPr lvl="1"/>
            <a:r>
              <a:rPr lang="en-US" sz="2500" dirty="0" smtClean="0"/>
              <a:t>The </a:t>
            </a:r>
            <a:r>
              <a:rPr lang="en-US" sz="2500" b="1" u="sng" dirty="0" smtClean="0">
                <a:solidFill>
                  <a:srgbClr val="FF0000"/>
                </a:solidFill>
              </a:rPr>
              <a:t>power of the pope</a:t>
            </a:r>
            <a:r>
              <a:rPr lang="en-US" sz="2500" dirty="0" smtClean="0"/>
              <a:t>(s) grows rapidly</a:t>
            </a:r>
          </a:p>
          <a:p>
            <a:pPr lvl="1"/>
            <a:r>
              <a:rPr lang="en-US" dirty="0" smtClean="0"/>
              <a:t>Europe became </a:t>
            </a:r>
            <a:r>
              <a:rPr lang="en-US" b="1" u="sng" dirty="0" smtClean="0">
                <a:solidFill>
                  <a:srgbClr val="FF0000"/>
                </a:solidFill>
              </a:rPr>
              <a:t>rural</a:t>
            </a:r>
            <a:r>
              <a:rPr lang="en-US" b="1" dirty="0" smtClean="0">
                <a:solidFill>
                  <a:srgbClr val="FF0000"/>
                </a:solidFill>
              </a:rPr>
              <a:t> </a:t>
            </a:r>
            <a:r>
              <a:rPr lang="en-US" b="1" dirty="0" smtClean="0"/>
              <a:t>(safer inland?)</a:t>
            </a:r>
            <a:endParaRPr lang="en-US" sz="2400" b="1" dirty="0" smtClean="0"/>
          </a:p>
          <a:p>
            <a:pPr lvl="1"/>
            <a:r>
              <a:rPr lang="en-US" dirty="0" smtClean="0"/>
              <a:t>No major emphasis on </a:t>
            </a:r>
            <a:r>
              <a:rPr lang="en-US" b="1" u="sng" dirty="0" smtClean="0">
                <a:solidFill>
                  <a:srgbClr val="FF0000"/>
                </a:solidFill>
              </a:rPr>
              <a:t>learning</a:t>
            </a:r>
          </a:p>
          <a:p>
            <a:pPr lvl="2"/>
            <a:r>
              <a:rPr lang="en-US" sz="2000" b="1" dirty="0" smtClean="0"/>
              <a:t>Only </a:t>
            </a:r>
            <a:r>
              <a:rPr lang="en-US" sz="2000" b="1" u="sng" dirty="0" smtClean="0">
                <a:solidFill>
                  <a:srgbClr val="FF0000"/>
                </a:solidFill>
              </a:rPr>
              <a:t>monks</a:t>
            </a:r>
            <a:r>
              <a:rPr lang="en-US" sz="2000" b="1" dirty="0" smtClean="0"/>
              <a:t> can read or write and the </a:t>
            </a:r>
          </a:p>
          <a:p>
            <a:pPr marL="768096" lvl="2" indent="0">
              <a:buNone/>
            </a:pPr>
            <a:r>
              <a:rPr lang="en-US" sz="2000" b="1" dirty="0"/>
              <a:t> </a:t>
            </a:r>
            <a:r>
              <a:rPr lang="en-US" sz="2000" b="1" dirty="0" smtClean="0"/>
              <a:t>only book they read or re-write is the </a:t>
            </a:r>
          </a:p>
          <a:p>
            <a:pPr marL="768096" lvl="2" indent="0">
              <a:buNone/>
            </a:pPr>
            <a:r>
              <a:rPr lang="en-US" sz="2000" b="1" dirty="0" smtClean="0"/>
              <a:t>Bible. </a:t>
            </a:r>
          </a:p>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5638800" y="4267200"/>
            <a:ext cx="3200400"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050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a:t>
            </a:r>
            <a:endParaRPr lang="en-US" dirty="0"/>
          </a:p>
        </p:txBody>
      </p:sp>
      <p:sp>
        <p:nvSpPr>
          <p:cNvPr id="3" name="Content Placeholder 2"/>
          <p:cNvSpPr>
            <a:spLocks noGrp="1"/>
          </p:cNvSpPr>
          <p:nvPr>
            <p:ph idx="1"/>
          </p:nvPr>
        </p:nvSpPr>
        <p:spPr/>
        <p:txBody>
          <a:bodyPr>
            <a:normAutofit/>
          </a:bodyPr>
          <a:lstStyle/>
          <a:p>
            <a:r>
              <a:rPr lang="en-US" sz="4000" dirty="0" smtClean="0"/>
              <a:t>If our American government disappeared today, how would our lives be different tomorrow?  Next month?  Next year?</a:t>
            </a:r>
            <a:endParaRPr lang="en-US" sz="4000" dirty="0"/>
          </a:p>
        </p:txBody>
      </p:sp>
    </p:spTree>
    <p:extLst>
      <p:ext uri="{BB962C8B-B14F-4D97-AF65-F5344CB8AC3E}">
        <p14:creationId xmlns:p14="http://schemas.microsoft.com/office/powerpoint/2010/main" val="40554406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Effects of the Middle Ages</a:t>
            </a:r>
            <a:endParaRPr lang="en-US" dirty="0"/>
          </a:p>
        </p:txBody>
      </p:sp>
      <p:sp>
        <p:nvSpPr>
          <p:cNvPr id="3" name="Content Placeholder 2"/>
          <p:cNvSpPr>
            <a:spLocks noGrp="1"/>
          </p:cNvSpPr>
          <p:nvPr>
            <p:ph idx="1"/>
          </p:nvPr>
        </p:nvSpPr>
        <p:spPr>
          <a:xfrm>
            <a:off x="152400" y="1429742"/>
            <a:ext cx="8991600" cy="1928998"/>
          </a:xfrm>
        </p:spPr>
        <p:txBody>
          <a:bodyPr>
            <a:normAutofit/>
          </a:bodyPr>
          <a:lstStyle/>
          <a:p>
            <a:r>
              <a:rPr lang="en-US" dirty="0" smtClean="0"/>
              <a:t>Effects of the Middle Ages</a:t>
            </a:r>
            <a:endParaRPr lang="en-US" sz="2800" dirty="0" smtClean="0"/>
          </a:p>
          <a:p>
            <a:pPr lvl="1"/>
            <a:r>
              <a:rPr lang="en-US" sz="2400" dirty="0" smtClean="0"/>
              <a:t>New languages </a:t>
            </a:r>
            <a:r>
              <a:rPr lang="en-US" sz="2400" b="1" u="sng" dirty="0" smtClean="0">
                <a:solidFill>
                  <a:srgbClr val="FF0000"/>
                </a:solidFill>
              </a:rPr>
              <a:t>replace Latin</a:t>
            </a:r>
          </a:p>
          <a:p>
            <a:pPr marL="118872" indent="0">
              <a:buNone/>
            </a:pPr>
            <a:endParaRPr lang="en-US" dirty="0"/>
          </a:p>
        </p:txBody>
      </p:sp>
      <p:pic>
        <p:nvPicPr>
          <p:cNvPr id="1026" name="Picture 2" descr="http://1.bp.blogspot.com/-_O-9SFjudcA/UQl_MRMM7BI/AAAAAAAAAIs/dXOVhWn2PRs/s1600/lat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590800"/>
            <a:ext cx="4766605" cy="31817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798014" y="3924659"/>
            <a:ext cx="2466975" cy="1847850"/>
          </a:xfrm>
          <a:prstGeom prst="rect">
            <a:avLst/>
          </a:prstGeom>
        </p:spPr>
      </p:pic>
      <p:pic>
        <p:nvPicPr>
          <p:cNvPr id="6" name="Picture 5"/>
          <p:cNvPicPr>
            <a:picLocks noChangeAspect="1"/>
          </p:cNvPicPr>
          <p:nvPr/>
        </p:nvPicPr>
        <p:blipFill>
          <a:blip r:embed="rId4"/>
          <a:stretch>
            <a:fillRect/>
          </a:stretch>
        </p:blipFill>
        <p:spPr>
          <a:xfrm>
            <a:off x="5753625" y="1974095"/>
            <a:ext cx="2524125" cy="1809750"/>
          </a:xfrm>
          <a:prstGeom prst="rect">
            <a:avLst/>
          </a:prstGeom>
        </p:spPr>
      </p:pic>
    </p:spTree>
    <p:extLst>
      <p:ext uri="{BB962C8B-B14F-4D97-AF65-F5344CB8AC3E}">
        <p14:creationId xmlns:p14="http://schemas.microsoft.com/office/powerpoint/2010/main" val="20756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II</a:t>
            </a:r>
            <a:endParaRPr lang="en-US" dirty="0"/>
          </a:p>
        </p:txBody>
      </p:sp>
      <p:sp>
        <p:nvSpPr>
          <p:cNvPr id="3" name="Content Placeholder 2"/>
          <p:cNvSpPr>
            <a:spLocks noGrp="1"/>
          </p:cNvSpPr>
          <p:nvPr>
            <p:ph idx="1"/>
          </p:nvPr>
        </p:nvSpPr>
        <p:spPr/>
        <p:txBody>
          <a:bodyPr>
            <a:normAutofit/>
          </a:bodyPr>
          <a:lstStyle/>
          <a:p>
            <a:r>
              <a:rPr lang="en-US" sz="4000" dirty="0" smtClean="0"/>
              <a:t>The Germanic Kingdoms and CHARLEMAGNE</a:t>
            </a:r>
            <a:endParaRPr lang="en-US" sz="4000" dirty="0"/>
          </a:p>
        </p:txBody>
      </p:sp>
    </p:spTree>
    <p:extLst>
      <p:ext uri="{BB962C8B-B14F-4D97-AF65-F5344CB8AC3E}">
        <p14:creationId xmlns:p14="http://schemas.microsoft.com/office/powerpoint/2010/main" val="853632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0" y="1554162"/>
            <a:ext cx="9144000" cy="4525963"/>
          </a:xfrm>
        </p:spPr>
        <p:txBody>
          <a:bodyPr/>
          <a:lstStyle/>
          <a:p>
            <a:pPr marL="514350" lvl="0" indent="-514350">
              <a:buFont typeface="+mj-lt"/>
              <a:buAutoNum type="arabicPeriod"/>
            </a:pPr>
            <a:r>
              <a:rPr lang="en-US" sz="2800" b="1" dirty="0" smtClean="0"/>
              <a:t>Germanic Kingdoms</a:t>
            </a:r>
            <a:endParaRPr lang="en-US" sz="2800" dirty="0" smtClean="0"/>
          </a:p>
          <a:p>
            <a:pPr marL="971550" lvl="1" indent="-514350">
              <a:buFont typeface="+mj-lt"/>
              <a:buAutoNum type="alphaLcPeriod"/>
            </a:pPr>
            <a:r>
              <a:rPr lang="en-US" dirty="0" smtClean="0"/>
              <a:t>In the upheaval between </a:t>
            </a:r>
            <a:r>
              <a:rPr lang="en-US" dirty="0" smtClean="0">
                <a:solidFill>
                  <a:schemeClr val="tx1"/>
                </a:solidFill>
              </a:rPr>
              <a:t>400 and 600</a:t>
            </a:r>
            <a:r>
              <a:rPr lang="en-US" dirty="0" smtClean="0"/>
              <a:t>, small </a:t>
            </a:r>
            <a:r>
              <a:rPr lang="en-US" b="1" u="sng" dirty="0" smtClean="0">
                <a:solidFill>
                  <a:srgbClr val="FF0000"/>
                </a:solidFill>
              </a:rPr>
              <a:t>Germanic kingdoms</a:t>
            </a:r>
            <a:r>
              <a:rPr lang="en-US" dirty="0" smtClean="0"/>
              <a:t> replaced Roman </a:t>
            </a:r>
            <a:r>
              <a:rPr lang="en-US" dirty="0" smtClean="0">
                <a:solidFill>
                  <a:schemeClr val="tx1"/>
                </a:solidFill>
              </a:rPr>
              <a:t>provinces</a:t>
            </a:r>
          </a:p>
          <a:p>
            <a:pPr marL="971550" lvl="1" indent="-514350">
              <a:buFont typeface="+mj-lt"/>
              <a:buAutoNum type="alphaLcPeriod"/>
            </a:pPr>
            <a:r>
              <a:rPr lang="en-US" b="1" u="sng" dirty="0" smtClean="0">
                <a:solidFill>
                  <a:srgbClr val="FF0000"/>
                </a:solidFill>
              </a:rPr>
              <a:t>Borders</a:t>
            </a:r>
            <a:r>
              <a:rPr lang="en-US" dirty="0" smtClean="0"/>
              <a:t> </a:t>
            </a:r>
            <a:r>
              <a:rPr lang="en-US" b="1" u="sng" dirty="0" smtClean="0">
                <a:solidFill>
                  <a:srgbClr val="FF0000"/>
                </a:solidFill>
              </a:rPr>
              <a:t>changed</a:t>
            </a:r>
            <a:r>
              <a:rPr lang="en-US" dirty="0" smtClean="0"/>
              <a:t> constantly</a:t>
            </a:r>
          </a:p>
          <a:p>
            <a:pPr marL="971550" lvl="1" indent="-514350">
              <a:buFont typeface="+mj-lt"/>
              <a:buAutoNum type="alphaLcPeriod"/>
            </a:pPr>
            <a:r>
              <a:rPr lang="en-US" b="1" u="sng" dirty="0" smtClean="0">
                <a:solidFill>
                  <a:srgbClr val="FF0000"/>
                </a:solidFill>
              </a:rPr>
              <a:t>Family</a:t>
            </a:r>
            <a:r>
              <a:rPr lang="en-US" dirty="0" smtClean="0"/>
              <a:t> </a:t>
            </a:r>
            <a:r>
              <a:rPr lang="en-US" b="1" u="sng" dirty="0" smtClean="0">
                <a:solidFill>
                  <a:srgbClr val="FF0000"/>
                </a:solidFill>
              </a:rPr>
              <a:t>ties</a:t>
            </a:r>
            <a:r>
              <a:rPr lang="en-US" dirty="0" smtClean="0"/>
              <a:t> and personal </a:t>
            </a:r>
            <a:r>
              <a:rPr lang="en-US" b="1" u="sng" dirty="0" smtClean="0">
                <a:solidFill>
                  <a:srgbClr val="FF0000"/>
                </a:solidFill>
              </a:rPr>
              <a:t>loyalty</a:t>
            </a:r>
            <a:r>
              <a:rPr lang="en-US" dirty="0" smtClean="0"/>
              <a:t> were more important than public </a:t>
            </a:r>
            <a:r>
              <a:rPr lang="en-US" b="1" u="sng" dirty="0" smtClean="0">
                <a:solidFill>
                  <a:srgbClr val="FF0000"/>
                </a:solidFill>
              </a:rPr>
              <a:t>government</a:t>
            </a:r>
            <a:r>
              <a:rPr lang="en-US" dirty="0" smtClean="0"/>
              <a:t> and written </a:t>
            </a:r>
            <a:r>
              <a:rPr lang="en-US" b="1" u="sng" dirty="0" smtClean="0">
                <a:solidFill>
                  <a:srgbClr val="FF0000"/>
                </a:solidFill>
              </a:rPr>
              <a:t>law</a:t>
            </a:r>
          </a:p>
          <a:p>
            <a:pPr marL="971550" lvl="1" indent="-514350">
              <a:buFont typeface="+mj-lt"/>
              <a:buAutoNum type="alphaLcPeriod"/>
            </a:pPr>
            <a:r>
              <a:rPr lang="en-US" dirty="0" smtClean="0"/>
              <a:t>Germanic stress on personal ties made it </a:t>
            </a:r>
            <a:r>
              <a:rPr lang="en-US" b="1" u="sng" dirty="0" smtClean="0">
                <a:solidFill>
                  <a:srgbClr val="FF0000"/>
                </a:solidFill>
              </a:rPr>
              <a:t>impossible to establish orderly government</a:t>
            </a:r>
          </a:p>
          <a:p>
            <a:endParaRPr lang="en-US" dirty="0"/>
          </a:p>
        </p:txBody>
      </p:sp>
    </p:spTree>
    <p:extLst>
      <p:ext uri="{BB962C8B-B14F-4D97-AF65-F5344CB8AC3E}">
        <p14:creationId xmlns:p14="http://schemas.microsoft.com/office/powerpoint/2010/main" val="214778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0" y="1554162"/>
            <a:ext cx="9144000" cy="4525963"/>
          </a:xfrm>
        </p:spPr>
        <p:txBody>
          <a:bodyPr>
            <a:normAutofit/>
          </a:bodyPr>
          <a:lstStyle/>
          <a:p>
            <a:pPr marL="514350" lvl="0" indent="-514350">
              <a:buFont typeface="+mj-lt"/>
              <a:buAutoNum type="arabicPeriod" startAt="2"/>
            </a:pPr>
            <a:r>
              <a:rPr lang="en-US" b="1" dirty="0" smtClean="0"/>
              <a:t>Clovis and the Franks</a:t>
            </a:r>
            <a:endParaRPr lang="en-US" sz="2800" dirty="0" smtClean="0"/>
          </a:p>
          <a:p>
            <a:pPr marL="971550" lvl="1" indent="-514350">
              <a:buFont typeface="+mj-lt"/>
              <a:buAutoNum type="alphaLcPeriod"/>
            </a:pPr>
            <a:r>
              <a:rPr lang="en-US" sz="2200" dirty="0" smtClean="0"/>
              <a:t>The Franks had power in </a:t>
            </a:r>
            <a:r>
              <a:rPr lang="en-US" sz="2200" b="1" u="sng" dirty="0" smtClean="0">
                <a:solidFill>
                  <a:srgbClr val="FF0000"/>
                </a:solidFill>
              </a:rPr>
              <a:t>Gaul</a:t>
            </a:r>
            <a:r>
              <a:rPr lang="en-US" sz="2200" dirty="0" smtClean="0"/>
              <a:t> (modern day France and Switzerland)</a:t>
            </a:r>
          </a:p>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3200400" y="2743199"/>
            <a:ext cx="3200400" cy="3700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9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304800" y="1554162"/>
            <a:ext cx="9448800" cy="4525963"/>
          </a:xfrm>
        </p:spPr>
        <p:txBody>
          <a:bodyPr>
            <a:normAutofit/>
          </a:bodyPr>
          <a:lstStyle/>
          <a:p>
            <a:pPr marL="971550" lvl="1" indent="-514350">
              <a:buFont typeface="+mj-lt"/>
              <a:buAutoNum type="alphaLcPeriod" startAt="2"/>
            </a:pPr>
            <a:r>
              <a:rPr lang="en-US" b="1" u="sng" dirty="0" smtClean="0">
                <a:solidFill>
                  <a:srgbClr val="FF0000"/>
                </a:solidFill>
              </a:rPr>
              <a:t>Clovis</a:t>
            </a:r>
            <a:r>
              <a:rPr lang="en-US" dirty="0" smtClean="0"/>
              <a:t> was leader of the </a:t>
            </a:r>
            <a:r>
              <a:rPr lang="en-US" dirty="0" smtClean="0">
                <a:solidFill>
                  <a:schemeClr val="tx1"/>
                </a:solidFill>
              </a:rPr>
              <a:t>Franks</a:t>
            </a:r>
          </a:p>
          <a:p>
            <a:pPr marL="971550" lvl="1" indent="-514350">
              <a:buFont typeface="+mj-lt"/>
              <a:buAutoNum type="alphaLcPeriod" startAt="2"/>
            </a:pPr>
            <a:r>
              <a:rPr lang="en-US" sz="2400" dirty="0" smtClean="0">
                <a:solidFill>
                  <a:schemeClr val="tx1"/>
                </a:solidFill>
              </a:rPr>
              <a:t>Christianity was a </a:t>
            </a:r>
            <a:r>
              <a:rPr lang="en-US" sz="2400" b="1" u="sng" dirty="0" smtClean="0">
                <a:solidFill>
                  <a:srgbClr val="FF0000"/>
                </a:solidFill>
              </a:rPr>
              <a:t>constant variable</a:t>
            </a:r>
            <a:r>
              <a:rPr lang="en-US" sz="2400" b="1" dirty="0" smtClean="0">
                <a:solidFill>
                  <a:srgbClr val="FF0000"/>
                </a:solidFill>
              </a:rPr>
              <a:t> </a:t>
            </a:r>
            <a:r>
              <a:rPr lang="en-US" sz="2400" dirty="0" smtClean="0">
                <a:solidFill>
                  <a:schemeClr val="tx1"/>
                </a:solidFill>
              </a:rPr>
              <a:t>in the Middle Ages</a:t>
            </a:r>
          </a:p>
          <a:p>
            <a:pPr marL="971550" lvl="1" indent="-514350">
              <a:buFont typeface="+mj-lt"/>
              <a:buAutoNum type="alphaLcPeriod" startAt="2"/>
            </a:pPr>
            <a:r>
              <a:rPr lang="en-US" dirty="0" smtClean="0"/>
              <a:t>Clovis </a:t>
            </a:r>
            <a:r>
              <a:rPr lang="en-US" b="1" u="sng" dirty="0" smtClean="0">
                <a:solidFill>
                  <a:srgbClr val="FF0000"/>
                </a:solidFill>
              </a:rPr>
              <a:t>brings</a:t>
            </a:r>
            <a:r>
              <a:rPr lang="en-US" dirty="0" smtClean="0"/>
              <a:t> </a:t>
            </a:r>
            <a:r>
              <a:rPr lang="en-US" b="1" u="sng" dirty="0" smtClean="0">
                <a:solidFill>
                  <a:srgbClr val="FF0000"/>
                </a:solidFill>
              </a:rPr>
              <a:t>Christianity</a:t>
            </a:r>
            <a:r>
              <a:rPr lang="en-US" dirty="0" smtClean="0"/>
              <a:t> to the region</a:t>
            </a:r>
            <a:endParaRPr lang="en-US" sz="2400" dirty="0" smtClean="0"/>
          </a:p>
          <a:p>
            <a:pPr marL="1428750" lvl="2" indent="-514350">
              <a:buFont typeface="+mj-lt"/>
              <a:buAutoNum type="romanLcPeriod"/>
            </a:pPr>
            <a:r>
              <a:rPr lang="en-US" sz="2100" dirty="0" smtClean="0"/>
              <a:t>Fears defeat by another Germanic tribe and </a:t>
            </a:r>
            <a:r>
              <a:rPr lang="en-US" sz="2100" b="1" u="sng" dirty="0" smtClean="0">
                <a:solidFill>
                  <a:srgbClr val="FF0000"/>
                </a:solidFill>
              </a:rPr>
              <a:t>appeals to Christian God</a:t>
            </a:r>
            <a:r>
              <a:rPr lang="en-US" sz="2100" dirty="0" smtClean="0"/>
              <a:t>:</a:t>
            </a:r>
          </a:p>
          <a:p>
            <a:pPr marL="1428750" lvl="2" indent="-514350">
              <a:buFont typeface="+mj-lt"/>
              <a:buAutoNum type="romanLcPeriod"/>
            </a:pPr>
            <a:r>
              <a:rPr lang="en-US" sz="2100" dirty="0" smtClean="0"/>
              <a:t>Battle </a:t>
            </a:r>
            <a:r>
              <a:rPr lang="en-US" sz="2100" b="1" u="sng" dirty="0" smtClean="0">
                <a:solidFill>
                  <a:srgbClr val="FF0000"/>
                </a:solidFill>
              </a:rPr>
              <a:t>shifts in his favor</a:t>
            </a:r>
            <a:r>
              <a:rPr lang="en-US" sz="2100" dirty="0" smtClean="0"/>
              <a:t> and Franks </a:t>
            </a:r>
            <a:r>
              <a:rPr lang="en-US" sz="2100" b="1" u="sng" dirty="0" smtClean="0">
                <a:solidFill>
                  <a:srgbClr val="FF0000"/>
                </a:solidFill>
              </a:rPr>
              <a:t>win</a:t>
            </a:r>
          </a:p>
          <a:p>
            <a:pPr marL="1428750" lvl="2" indent="-514350">
              <a:buFont typeface="+mj-lt"/>
              <a:buAutoNum type="romanLcPeriod"/>
            </a:pPr>
            <a:r>
              <a:rPr lang="en-US" sz="2100" dirty="0" smtClean="0"/>
              <a:t>Clovis and </a:t>
            </a:r>
            <a:r>
              <a:rPr lang="en-US" sz="2100" dirty="0" smtClean="0">
                <a:solidFill>
                  <a:schemeClr val="tx1"/>
                </a:solidFill>
              </a:rPr>
              <a:t>3,000</a:t>
            </a:r>
            <a:r>
              <a:rPr lang="en-US" sz="2100" dirty="0" smtClean="0"/>
              <a:t> of his warriors ask a bishop to </a:t>
            </a:r>
            <a:r>
              <a:rPr lang="en-US" sz="2100" b="1" u="sng" dirty="0" smtClean="0">
                <a:solidFill>
                  <a:srgbClr val="FF0000"/>
                </a:solidFill>
              </a:rPr>
              <a:t>baptize</a:t>
            </a:r>
            <a:r>
              <a:rPr lang="en-US" sz="2100" dirty="0" smtClean="0"/>
              <a:t> them</a:t>
            </a:r>
          </a:p>
          <a:p>
            <a:pPr marL="1371600" lvl="2" indent="-514350">
              <a:buFont typeface="+mj-lt"/>
              <a:buAutoNum type="romanLcPeriod"/>
            </a:pPr>
            <a:r>
              <a:rPr lang="en-US" dirty="0" smtClean="0"/>
              <a:t>By 511, Clovis had </a:t>
            </a:r>
            <a:r>
              <a:rPr lang="en-US" b="1" u="sng" dirty="0" smtClean="0">
                <a:solidFill>
                  <a:srgbClr val="FF0000"/>
                </a:solidFill>
              </a:rPr>
              <a:t>united</a:t>
            </a:r>
            <a:r>
              <a:rPr lang="en-US" dirty="0" smtClean="0"/>
              <a:t> the Franks in one kingdom</a:t>
            </a:r>
            <a:endParaRPr lang="en-US" sz="2000" dirty="0" smtClean="0"/>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086600" y="228600"/>
            <a:ext cx="1524000" cy="181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980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0" y="1554162"/>
            <a:ext cx="9144000" cy="4525963"/>
          </a:xfrm>
        </p:spPr>
        <p:txBody>
          <a:bodyPr/>
          <a:lstStyle/>
          <a:p>
            <a:pPr marL="0" indent="0">
              <a:buNone/>
            </a:pPr>
            <a:r>
              <a:rPr lang="en-US" b="1" dirty="0" smtClean="0"/>
              <a:t>A Frankish Empire Evolves</a:t>
            </a:r>
            <a:endParaRPr lang="en-US" sz="2800" dirty="0" smtClean="0"/>
          </a:p>
          <a:p>
            <a:pPr marL="914400" lvl="1" indent="-457200">
              <a:buFont typeface="+mj-lt"/>
              <a:buAutoNum type="alphaLcPeriod"/>
            </a:pPr>
            <a:r>
              <a:rPr lang="en-US" sz="2000" dirty="0" smtClean="0"/>
              <a:t>The </a:t>
            </a:r>
            <a:r>
              <a:rPr lang="en-US" sz="2000" b="1" u="sng" dirty="0" smtClean="0">
                <a:solidFill>
                  <a:srgbClr val="FF0000"/>
                </a:solidFill>
              </a:rPr>
              <a:t>Franks</a:t>
            </a:r>
            <a:r>
              <a:rPr lang="en-US" sz="2000" dirty="0" smtClean="0"/>
              <a:t> now </a:t>
            </a:r>
            <a:r>
              <a:rPr lang="en-US" sz="2000" b="1" u="sng" dirty="0" smtClean="0">
                <a:solidFill>
                  <a:srgbClr val="FF0000"/>
                </a:solidFill>
              </a:rPr>
              <a:t>controlled</a:t>
            </a:r>
            <a:r>
              <a:rPr lang="en-US" sz="2000" dirty="0" smtClean="0"/>
              <a:t> the </a:t>
            </a:r>
            <a:r>
              <a:rPr lang="en-US" sz="2000" dirty="0" smtClean="0">
                <a:solidFill>
                  <a:schemeClr val="tx1"/>
                </a:solidFill>
              </a:rPr>
              <a:t>largest and strongest </a:t>
            </a:r>
            <a:r>
              <a:rPr lang="en-US" sz="2000" dirty="0" smtClean="0"/>
              <a:t>of Europe’s kingdoms</a:t>
            </a:r>
          </a:p>
          <a:p>
            <a:pPr marL="914400" lvl="1" indent="-457200">
              <a:buFont typeface="+mj-lt"/>
              <a:buAutoNum type="alphaLcPeriod"/>
            </a:pPr>
            <a:r>
              <a:rPr lang="en-US" sz="2000" dirty="0" smtClean="0"/>
              <a:t>When Clovis died in 511, the Franks controlled most of modern day </a:t>
            </a:r>
            <a:r>
              <a:rPr lang="en-US" sz="2000" b="1" u="sng" dirty="0" smtClean="0">
                <a:solidFill>
                  <a:srgbClr val="FF0000"/>
                </a:solidFill>
              </a:rPr>
              <a:t>France</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286000" y="2971800"/>
            <a:ext cx="4331368"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87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Charlemagne</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3733800" y="1524000"/>
            <a:ext cx="2242310" cy="4959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4091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Charlemagne</a:t>
            </a:r>
            <a:endParaRPr lang="en-US" dirty="0"/>
          </a:p>
        </p:txBody>
      </p:sp>
      <p:sp>
        <p:nvSpPr>
          <p:cNvPr id="3" name="Content Placeholder 2"/>
          <p:cNvSpPr>
            <a:spLocks noGrp="1"/>
          </p:cNvSpPr>
          <p:nvPr>
            <p:ph idx="1"/>
          </p:nvPr>
        </p:nvSpPr>
        <p:spPr>
          <a:xfrm>
            <a:off x="0" y="1554162"/>
            <a:ext cx="9144000" cy="4525963"/>
          </a:xfrm>
        </p:spPr>
        <p:txBody>
          <a:bodyPr>
            <a:normAutofit/>
          </a:bodyPr>
          <a:lstStyle/>
          <a:p>
            <a:pPr marL="0" indent="0">
              <a:buNone/>
            </a:pPr>
            <a:r>
              <a:rPr lang="en-US" b="1" dirty="0" smtClean="0"/>
              <a:t>4. Charlemagne Becomes Emperor</a:t>
            </a:r>
            <a:endParaRPr lang="en-US" sz="2800" dirty="0" smtClean="0"/>
          </a:p>
          <a:p>
            <a:pPr marL="971550" lvl="1" indent="-514350">
              <a:buFont typeface="+mj-lt"/>
              <a:buAutoNum type="alphaLcPeriod"/>
            </a:pPr>
            <a:r>
              <a:rPr lang="en-US" sz="2200" dirty="0" smtClean="0"/>
              <a:t>Pepin the short died in </a:t>
            </a:r>
            <a:r>
              <a:rPr lang="en-US" sz="2200" b="1" u="sng" dirty="0" smtClean="0">
                <a:solidFill>
                  <a:srgbClr val="FF0000"/>
                </a:solidFill>
              </a:rPr>
              <a:t>768</a:t>
            </a:r>
          </a:p>
          <a:p>
            <a:pPr marL="971550" lvl="1" indent="-514350">
              <a:buFont typeface="+mj-lt"/>
              <a:buAutoNum type="alphaLcPeriod"/>
            </a:pPr>
            <a:r>
              <a:rPr lang="en-US" sz="2200" dirty="0" smtClean="0"/>
              <a:t>Charles </a:t>
            </a:r>
            <a:r>
              <a:rPr lang="en-US" sz="2200" dirty="0" smtClean="0">
                <a:solidFill>
                  <a:schemeClr val="tx1"/>
                </a:solidFill>
              </a:rPr>
              <a:t>the Great</a:t>
            </a:r>
            <a:r>
              <a:rPr lang="en-US" sz="2200" dirty="0" smtClean="0"/>
              <a:t>, better known as </a:t>
            </a:r>
            <a:r>
              <a:rPr lang="en-US" sz="2200" u="sng" dirty="0" smtClean="0">
                <a:solidFill>
                  <a:srgbClr val="FF0000"/>
                </a:solidFill>
              </a:rPr>
              <a:t>Charlemagne</a:t>
            </a:r>
            <a:r>
              <a:rPr lang="en-US" sz="2200" dirty="0" smtClean="0"/>
              <a:t> takes over in 771</a:t>
            </a:r>
          </a:p>
          <a:p>
            <a:pPr marL="971550" lvl="1" indent="-514350">
              <a:buFont typeface="+mj-lt"/>
              <a:buAutoNum type="alphaLcPeriod"/>
            </a:pPr>
            <a:r>
              <a:rPr lang="en-US" sz="2200" dirty="0" smtClean="0"/>
              <a:t>Imposing figure standing </a:t>
            </a:r>
            <a:r>
              <a:rPr lang="en-US" sz="2200" b="1" u="sng" dirty="0" smtClean="0">
                <a:solidFill>
                  <a:srgbClr val="FF0000"/>
                </a:solidFill>
              </a:rPr>
              <a:t>6</a:t>
            </a:r>
            <a:r>
              <a:rPr lang="en-US" sz="2200" dirty="0" smtClean="0"/>
              <a:t> foot </a:t>
            </a:r>
            <a:r>
              <a:rPr lang="en-US" sz="2200" b="1" u="sng" dirty="0" smtClean="0">
                <a:solidFill>
                  <a:srgbClr val="FF0000"/>
                </a:solidFill>
              </a:rPr>
              <a:t>4</a:t>
            </a:r>
            <a:r>
              <a:rPr lang="en-US" sz="2200" dirty="0" smtClean="0"/>
              <a:t> inches tall</a:t>
            </a:r>
          </a:p>
          <a:p>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2209800" y="3429000"/>
            <a:ext cx="4706471"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00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Charlemagne</a:t>
            </a:r>
            <a:endParaRPr lang="en-US" dirty="0"/>
          </a:p>
        </p:txBody>
      </p:sp>
      <p:sp>
        <p:nvSpPr>
          <p:cNvPr id="3" name="Content Placeholder 2"/>
          <p:cNvSpPr>
            <a:spLocks noGrp="1"/>
          </p:cNvSpPr>
          <p:nvPr>
            <p:ph idx="1"/>
          </p:nvPr>
        </p:nvSpPr>
        <p:spPr>
          <a:xfrm>
            <a:off x="0" y="1554162"/>
            <a:ext cx="9144000" cy="4525963"/>
          </a:xfrm>
        </p:spPr>
        <p:txBody>
          <a:bodyPr>
            <a:normAutofit/>
          </a:bodyPr>
          <a:lstStyle/>
          <a:p>
            <a:pPr marL="514350" indent="-457200">
              <a:buFont typeface="+mj-lt"/>
              <a:buAutoNum type="alphaLcPeriod" startAt="4"/>
            </a:pPr>
            <a:r>
              <a:rPr lang="en-US" sz="2300" dirty="0" smtClean="0"/>
              <a:t>Charlemagne as King</a:t>
            </a:r>
            <a:endParaRPr lang="en-US" sz="1900" dirty="0" smtClean="0"/>
          </a:p>
          <a:p>
            <a:pPr marL="971550" lvl="1" indent="-514350">
              <a:buFont typeface="+mj-lt"/>
              <a:buAutoNum type="romanLcPeriod"/>
            </a:pPr>
            <a:r>
              <a:rPr lang="en-US" sz="1900" dirty="0" smtClean="0">
                <a:solidFill>
                  <a:schemeClr val="tx1"/>
                </a:solidFill>
              </a:rPr>
              <a:t>Was now the most powerful king in </a:t>
            </a:r>
            <a:r>
              <a:rPr lang="en-US" sz="1900" b="1" u="sng" dirty="0" smtClean="0">
                <a:solidFill>
                  <a:srgbClr val="FF0000"/>
                </a:solidFill>
              </a:rPr>
              <a:t>Western Europe</a:t>
            </a:r>
          </a:p>
          <a:p>
            <a:pPr marL="971550" lvl="1" indent="-514350">
              <a:buFont typeface="+mj-lt"/>
              <a:buAutoNum type="romanLcPeriod"/>
            </a:pPr>
            <a:r>
              <a:rPr lang="en-US" sz="1900" dirty="0" smtClean="0">
                <a:solidFill>
                  <a:schemeClr val="tx1"/>
                </a:solidFill>
              </a:rPr>
              <a:t>Charlemagne built an empire greater than any known </a:t>
            </a:r>
            <a:r>
              <a:rPr lang="en-US" sz="1900" b="1" u="sng" dirty="0" smtClean="0">
                <a:solidFill>
                  <a:srgbClr val="FF0000"/>
                </a:solidFill>
              </a:rPr>
              <a:t>since the Romans</a:t>
            </a:r>
          </a:p>
          <a:p>
            <a:pPr marL="971550" lvl="1" indent="-514350">
              <a:buFont typeface="+mj-lt"/>
              <a:buAutoNum type="romanLcPeriod"/>
            </a:pPr>
            <a:r>
              <a:rPr lang="en-US" sz="1800" dirty="0" smtClean="0">
                <a:solidFill>
                  <a:schemeClr val="tx1"/>
                </a:solidFill>
              </a:rPr>
              <a:t>His conquests against the Muslims to the south and east </a:t>
            </a:r>
            <a:r>
              <a:rPr lang="en-US" sz="1800" b="1" u="sng" dirty="0" smtClean="0">
                <a:solidFill>
                  <a:srgbClr val="FF0000"/>
                </a:solidFill>
              </a:rPr>
              <a:t>spread Christianity</a:t>
            </a:r>
          </a:p>
          <a:p>
            <a:pPr marL="971550" lvl="1" indent="-514350">
              <a:buFont typeface="+mj-lt"/>
              <a:buAutoNum type="romanLcPeriod"/>
            </a:pPr>
            <a:r>
              <a:rPr lang="en-US" sz="2000" dirty="0" smtClean="0">
                <a:solidFill>
                  <a:schemeClr val="tx1"/>
                </a:solidFill>
              </a:rPr>
              <a:t>He </a:t>
            </a:r>
            <a:r>
              <a:rPr lang="en-US" sz="2000" b="1" u="sng" dirty="0" smtClean="0">
                <a:solidFill>
                  <a:srgbClr val="FF0000"/>
                </a:solidFill>
              </a:rPr>
              <a:t>united Western Europe</a:t>
            </a:r>
            <a:r>
              <a:rPr lang="en-US" sz="2000" dirty="0" smtClean="0">
                <a:solidFill>
                  <a:schemeClr val="tx1"/>
                </a:solidFill>
              </a:rPr>
              <a:t> for the first time since the Roman Empire</a:t>
            </a:r>
          </a:p>
          <a:p>
            <a:pPr marL="971550" lvl="1" indent="-514350">
              <a:buFont typeface="+mj-lt"/>
              <a:buAutoNum type="romanLcPeriod"/>
            </a:pPr>
            <a:r>
              <a:rPr lang="en-US" sz="2000" dirty="0" smtClean="0">
                <a:solidFill>
                  <a:schemeClr val="tx1"/>
                </a:solidFill>
              </a:rPr>
              <a:t>The empire became known as the </a:t>
            </a:r>
            <a:r>
              <a:rPr lang="en-US" sz="2000" b="1" u="sng" dirty="0" smtClean="0">
                <a:solidFill>
                  <a:srgbClr val="FF0000"/>
                </a:solidFill>
              </a:rPr>
              <a:t>Holy Roman Empire</a:t>
            </a:r>
          </a:p>
          <a:p>
            <a:pPr marL="971550" lvl="1" indent="-514350">
              <a:buFont typeface="+mj-lt"/>
              <a:buAutoNum type="romanLcPeriod"/>
            </a:pPr>
            <a:r>
              <a:rPr lang="en-US" sz="2000" dirty="0" smtClean="0">
                <a:solidFill>
                  <a:schemeClr val="tx1"/>
                </a:solidFill>
              </a:rPr>
              <a:t>Charlemagne strengthened his power by </a:t>
            </a:r>
            <a:r>
              <a:rPr lang="en-US" sz="2000" b="1" u="sng" dirty="0" smtClean="0">
                <a:solidFill>
                  <a:srgbClr val="FF0000"/>
                </a:solidFill>
              </a:rPr>
              <a:t>weakening power</a:t>
            </a:r>
            <a:r>
              <a:rPr lang="en-US" sz="2000" dirty="0" smtClean="0">
                <a:solidFill>
                  <a:schemeClr val="tx1"/>
                </a:solidFill>
              </a:rPr>
              <a:t> of the nobles</a:t>
            </a:r>
          </a:p>
          <a:p>
            <a:pPr marL="971550" lvl="1" indent="-514350">
              <a:buFont typeface="+mj-lt"/>
              <a:buAutoNum type="romanLcPeriod"/>
            </a:pPr>
            <a:r>
              <a:rPr lang="en-US" sz="2300" dirty="0" smtClean="0">
                <a:solidFill>
                  <a:schemeClr val="tx1"/>
                </a:solidFill>
              </a:rPr>
              <a:t>Sent out </a:t>
            </a:r>
            <a:r>
              <a:rPr lang="en-US" sz="2300" b="1" u="sng" dirty="0" smtClean="0">
                <a:solidFill>
                  <a:srgbClr val="FF0000"/>
                </a:solidFill>
              </a:rPr>
              <a:t>royal agents</a:t>
            </a:r>
            <a:r>
              <a:rPr lang="en-US" sz="2300" dirty="0" smtClean="0">
                <a:solidFill>
                  <a:schemeClr val="tx1"/>
                </a:solidFill>
              </a:rPr>
              <a:t> to check on powerful landowners</a:t>
            </a:r>
          </a:p>
          <a:p>
            <a:pPr marL="971550" lvl="1" indent="-514350">
              <a:buFont typeface="+mj-lt"/>
              <a:buAutoNum type="romanLcPeriod"/>
            </a:pPr>
            <a:r>
              <a:rPr lang="en-US" sz="2300" dirty="0" smtClean="0">
                <a:solidFill>
                  <a:schemeClr val="tx1"/>
                </a:solidFill>
              </a:rPr>
              <a:t>Regularly </a:t>
            </a:r>
            <a:r>
              <a:rPr lang="en-US" sz="2300" b="1" u="sng" dirty="0" smtClean="0">
                <a:solidFill>
                  <a:srgbClr val="FF0000"/>
                </a:solidFill>
              </a:rPr>
              <a:t>visited</a:t>
            </a:r>
            <a:r>
              <a:rPr lang="en-US" sz="2300" dirty="0" smtClean="0">
                <a:solidFill>
                  <a:schemeClr val="tx1"/>
                </a:solidFill>
              </a:rPr>
              <a:t> his kingdom</a:t>
            </a:r>
          </a:p>
          <a:p>
            <a:pPr marL="971550" lvl="1" indent="-514350">
              <a:buFont typeface="+mj-lt"/>
              <a:buAutoNum type="romanLcPeriod"/>
            </a:pPr>
            <a:r>
              <a:rPr lang="en-US" sz="2300" b="1" u="sng" dirty="0" smtClean="0">
                <a:solidFill>
                  <a:srgbClr val="FF0000"/>
                </a:solidFill>
              </a:rPr>
              <a:t>Encouraged learning</a:t>
            </a:r>
            <a:r>
              <a:rPr lang="en-US" sz="2300" dirty="0" smtClean="0">
                <a:solidFill>
                  <a:schemeClr val="tx1"/>
                </a:solidFill>
              </a:rPr>
              <a:t>- surrounded himself with scholars and opened new monasteries</a:t>
            </a:r>
          </a:p>
          <a:p>
            <a:endParaRPr lang="en-US" dirty="0"/>
          </a:p>
        </p:txBody>
      </p:sp>
    </p:spTree>
    <p:extLst>
      <p:ext uri="{BB962C8B-B14F-4D97-AF65-F5344CB8AC3E}">
        <p14:creationId xmlns:p14="http://schemas.microsoft.com/office/powerpoint/2010/main" val="33906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228600" y="1554162"/>
            <a:ext cx="9372600" cy="4525963"/>
          </a:xfrm>
        </p:spPr>
        <p:txBody>
          <a:bodyPr>
            <a:normAutofit/>
          </a:bodyPr>
          <a:lstStyle/>
          <a:p>
            <a:pPr marL="971550" lvl="1" indent="-514350">
              <a:buFont typeface="+mj-lt"/>
              <a:buAutoNum type="alphaLcPeriod" startAt="5"/>
            </a:pPr>
            <a:r>
              <a:rPr lang="en-US" sz="2000" dirty="0" smtClean="0">
                <a:solidFill>
                  <a:schemeClr val="tx1"/>
                </a:solidFill>
              </a:rPr>
              <a:t>In 800, he traveled to Rome to protect the pope </a:t>
            </a:r>
            <a:r>
              <a:rPr lang="en-US" sz="2000" dirty="0" smtClean="0">
                <a:solidFill>
                  <a:schemeClr val="tx1"/>
                </a:solidFill>
                <a:sym typeface="Wingdings" pitchFamily="2" charset="2"/>
              </a:rPr>
              <a:t> the pope rewards Charlemagne by </a:t>
            </a:r>
            <a:r>
              <a:rPr lang="en-US" sz="2000" b="1" u="sng" dirty="0" smtClean="0">
                <a:solidFill>
                  <a:srgbClr val="FF0000"/>
                </a:solidFill>
                <a:sym typeface="Wingdings" pitchFamily="2" charset="2"/>
              </a:rPr>
              <a:t>crowning him emperor</a:t>
            </a:r>
          </a:p>
          <a:p>
            <a:pPr marL="971550" lvl="1" indent="-514350">
              <a:buFont typeface="+mj-lt"/>
              <a:buAutoNum type="alphaLcPeriod" startAt="5"/>
            </a:pPr>
            <a:r>
              <a:rPr lang="en-US" sz="2000" dirty="0" smtClean="0">
                <a:solidFill>
                  <a:schemeClr val="tx1"/>
                </a:solidFill>
                <a:sym typeface="Wingdings" pitchFamily="2" charset="2"/>
              </a:rPr>
              <a:t>This historic coronation showed that the </a:t>
            </a:r>
            <a:r>
              <a:rPr lang="en-US" sz="2000" b="1" u="sng" dirty="0" smtClean="0">
                <a:solidFill>
                  <a:srgbClr val="FF0000"/>
                </a:solidFill>
                <a:sym typeface="Wingdings" pitchFamily="2" charset="2"/>
              </a:rPr>
              <a:t>pope had more power</a:t>
            </a:r>
            <a:r>
              <a:rPr lang="en-US" sz="2000" dirty="0" smtClean="0">
                <a:solidFill>
                  <a:schemeClr val="tx1"/>
                </a:solidFill>
                <a:sym typeface="Wingdings" pitchFamily="2" charset="2"/>
              </a:rPr>
              <a:t> than the king</a:t>
            </a:r>
          </a:p>
          <a:p>
            <a:endParaRPr lang="en-US" dirty="0"/>
          </a:p>
        </p:txBody>
      </p:sp>
      <p:pic>
        <p:nvPicPr>
          <p:cNvPr id="4" name="Picture 3"/>
          <p:cNvPicPr>
            <a:picLocks noChangeAspect="1"/>
          </p:cNvPicPr>
          <p:nvPr/>
        </p:nvPicPr>
        <p:blipFill>
          <a:blip r:embed="rId2"/>
          <a:stretch>
            <a:fillRect/>
          </a:stretch>
        </p:blipFill>
        <p:spPr>
          <a:xfrm>
            <a:off x="1447800" y="2743200"/>
            <a:ext cx="5678619" cy="3890504"/>
          </a:xfrm>
          <a:prstGeom prst="rect">
            <a:avLst/>
          </a:prstGeom>
        </p:spPr>
      </p:pic>
    </p:spTree>
    <p:extLst>
      <p:ext uri="{BB962C8B-B14F-4D97-AF65-F5344CB8AC3E}">
        <p14:creationId xmlns:p14="http://schemas.microsoft.com/office/powerpoint/2010/main" val="384332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a:t>
            </a:r>
            <a:endParaRPr lang="en-US" dirty="0"/>
          </a:p>
        </p:txBody>
      </p:sp>
      <p:sp>
        <p:nvSpPr>
          <p:cNvPr id="3" name="Content Placeholder 2"/>
          <p:cNvSpPr>
            <a:spLocks noGrp="1"/>
          </p:cNvSpPr>
          <p:nvPr>
            <p:ph idx="1"/>
          </p:nvPr>
        </p:nvSpPr>
        <p:spPr/>
        <p:txBody>
          <a:bodyPr>
            <a:normAutofit/>
          </a:bodyPr>
          <a:lstStyle/>
          <a:p>
            <a:pPr algn="ctr"/>
            <a:endParaRPr lang="en-US" sz="4000" dirty="0" smtClean="0"/>
          </a:p>
          <a:p>
            <a:pPr algn="ctr"/>
            <a:endParaRPr lang="en-US" sz="4000" dirty="0"/>
          </a:p>
          <a:p>
            <a:pPr algn="ctr"/>
            <a:endParaRPr lang="en-US" sz="4000" dirty="0" smtClean="0"/>
          </a:p>
          <a:p>
            <a:pPr marL="118872" indent="0" algn="ctr">
              <a:buNone/>
            </a:pPr>
            <a:r>
              <a:rPr lang="en-US" sz="4400" b="1" dirty="0" smtClean="0"/>
              <a:t>The Causes and Effects of the Middle Ages</a:t>
            </a:r>
            <a:endParaRPr lang="en-US" sz="4400" b="1" dirty="0"/>
          </a:p>
        </p:txBody>
      </p:sp>
    </p:spTree>
    <p:extLst>
      <p:ext uri="{BB962C8B-B14F-4D97-AF65-F5344CB8AC3E}">
        <p14:creationId xmlns:p14="http://schemas.microsoft.com/office/powerpoint/2010/main" val="2613424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Germanic Kingdoms Emerge</a:t>
            </a:r>
            <a:endParaRPr lang="en-US" dirty="0"/>
          </a:p>
        </p:txBody>
      </p:sp>
      <p:sp>
        <p:nvSpPr>
          <p:cNvPr id="3" name="Content Placeholder 2"/>
          <p:cNvSpPr>
            <a:spLocks noGrp="1"/>
          </p:cNvSpPr>
          <p:nvPr>
            <p:ph idx="1"/>
          </p:nvPr>
        </p:nvSpPr>
        <p:spPr>
          <a:xfrm>
            <a:off x="-228600" y="1554162"/>
            <a:ext cx="9372600" cy="4525963"/>
          </a:xfrm>
        </p:spPr>
        <p:txBody>
          <a:bodyPr>
            <a:normAutofit/>
          </a:bodyPr>
          <a:lstStyle/>
          <a:p>
            <a:pPr marL="457200" lvl="1" indent="0">
              <a:buNone/>
            </a:pPr>
            <a:r>
              <a:rPr lang="en-US" sz="2000" dirty="0" smtClean="0">
                <a:solidFill>
                  <a:schemeClr val="tx1"/>
                </a:solidFill>
                <a:sym typeface="Wingdings" pitchFamily="2" charset="2"/>
              </a:rPr>
              <a:t>g. Charlemagne </a:t>
            </a:r>
            <a:r>
              <a:rPr lang="en-US" sz="2000" b="1" u="sng" dirty="0" smtClean="0">
                <a:solidFill>
                  <a:srgbClr val="FF0000"/>
                </a:solidFill>
                <a:sym typeface="Wingdings" pitchFamily="2" charset="2"/>
              </a:rPr>
              <a:t>died</a:t>
            </a:r>
            <a:r>
              <a:rPr lang="en-US" sz="2000" dirty="0" smtClean="0">
                <a:solidFill>
                  <a:schemeClr val="tx1"/>
                </a:solidFill>
                <a:sym typeface="Wingdings" pitchFamily="2" charset="2"/>
              </a:rPr>
              <a:t> in 814, his grand sons split up the kingdom- bad idea</a:t>
            </a:r>
          </a:p>
          <a:p>
            <a:pPr marL="971550" lvl="1" indent="-514350">
              <a:buNone/>
            </a:pPr>
            <a:r>
              <a:rPr lang="en-US" sz="2000" dirty="0" smtClean="0">
                <a:solidFill>
                  <a:schemeClr val="tx1"/>
                </a:solidFill>
                <a:sym typeface="Wingdings" pitchFamily="2" charset="2"/>
              </a:rPr>
              <a:t>	Carolingian kings </a:t>
            </a:r>
            <a:r>
              <a:rPr lang="en-US" sz="2000" b="1" u="sng" dirty="0" smtClean="0">
                <a:solidFill>
                  <a:srgbClr val="FF0000"/>
                </a:solidFill>
                <a:sym typeface="Wingdings" pitchFamily="2" charset="2"/>
              </a:rPr>
              <a:t>lost power</a:t>
            </a:r>
            <a:r>
              <a:rPr lang="en-US" sz="2000" dirty="0" smtClean="0">
                <a:solidFill>
                  <a:schemeClr val="tx1"/>
                </a:solidFill>
                <a:sym typeface="Wingdings" pitchFamily="2" charset="2"/>
              </a:rPr>
              <a:t> and authority broke down</a:t>
            </a:r>
          </a:p>
          <a:p>
            <a:pPr marL="457200" lvl="1" indent="0">
              <a:buNone/>
            </a:pPr>
            <a:r>
              <a:rPr lang="en-US" sz="2000" dirty="0" smtClean="0">
                <a:solidFill>
                  <a:schemeClr val="tx1"/>
                </a:solidFill>
                <a:sym typeface="Wingdings" pitchFamily="2" charset="2"/>
              </a:rPr>
              <a:t>h. This lead to the rise of </a:t>
            </a:r>
            <a:r>
              <a:rPr lang="en-US" sz="2000" b="1" u="sng" dirty="0" smtClean="0">
                <a:solidFill>
                  <a:srgbClr val="FF0000"/>
                </a:solidFill>
                <a:sym typeface="Wingdings" pitchFamily="2" charset="2"/>
              </a:rPr>
              <a:t>feudalism</a:t>
            </a:r>
            <a:endParaRPr lang="en-US" sz="2000" b="1" u="sng" dirty="0" smtClean="0">
              <a:solidFill>
                <a:srgbClr val="FF0000"/>
              </a:solidFill>
            </a:endParaRPr>
          </a:p>
          <a:p>
            <a:endParaRPr lang="en-US" dirty="0"/>
          </a:p>
        </p:txBody>
      </p:sp>
      <p:pic>
        <p:nvPicPr>
          <p:cNvPr id="4" name="Picture 3"/>
          <p:cNvPicPr>
            <a:picLocks noChangeAspect="1"/>
          </p:cNvPicPr>
          <p:nvPr/>
        </p:nvPicPr>
        <p:blipFill>
          <a:blip r:embed="rId2"/>
          <a:stretch>
            <a:fillRect/>
          </a:stretch>
        </p:blipFill>
        <p:spPr>
          <a:xfrm>
            <a:off x="4114800" y="2895600"/>
            <a:ext cx="4715596" cy="3441700"/>
          </a:xfrm>
          <a:prstGeom prst="rect">
            <a:avLst/>
          </a:prstGeom>
        </p:spPr>
      </p:pic>
      <p:pic>
        <p:nvPicPr>
          <p:cNvPr id="5" name="Picture 4"/>
          <p:cNvPicPr>
            <a:picLocks noChangeAspect="1"/>
          </p:cNvPicPr>
          <p:nvPr/>
        </p:nvPicPr>
        <p:blipFill>
          <a:blip r:embed="rId3"/>
          <a:stretch>
            <a:fillRect/>
          </a:stretch>
        </p:blipFill>
        <p:spPr>
          <a:xfrm>
            <a:off x="685800" y="3124200"/>
            <a:ext cx="2590800" cy="3136900"/>
          </a:xfrm>
          <a:prstGeom prst="rect">
            <a:avLst/>
          </a:prstGeom>
        </p:spPr>
      </p:pic>
      <p:sp>
        <p:nvSpPr>
          <p:cNvPr id="6" name="Right Arrow 5"/>
          <p:cNvSpPr/>
          <p:nvPr/>
        </p:nvSpPr>
        <p:spPr>
          <a:xfrm>
            <a:off x="3505200" y="4419600"/>
            <a:ext cx="6096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7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 </a:t>
            </a:r>
            <a:endParaRPr lang="en-US" dirty="0"/>
          </a:p>
        </p:txBody>
      </p:sp>
      <p:sp>
        <p:nvSpPr>
          <p:cNvPr id="3" name="Content Placeholder 2"/>
          <p:cNvSpPr>
            <a:spLocks noGrp="1"/>
          </p:cNvSpPr>
          <p:nvPr>
            <p:ph idx="1"/>
          </p:nvPr>
        </p:nvSpPr>
        <p:spPr>
          <a:xfrm>
            <a:off x="152400" y="1554162"/>
            <a:ext cx="2438400" cy="4525963"/>
          </a:xfrm>
        </p:spPr>
        <p:txBody>
          <a:bodyPr>
            <a:normAutofit/>
          </a:bodyPr>
          <a:lstStyle/>
          <a:p>
            <a:pPr marL="971550" lvl="1" indent="-514350">
              <a:buFont typeface="+mj-lt"/>
              <a:buAutoNum type="alphaLcPeriod" startAt="5"/>
            </a:pPr>
            <a:r>
              <a:rPr lang="en-US" sz="2000" dirty="0" smtClean="0">
                <a:solidFill>
                  <a:schemeClr val="tx1"/>
                </a:solidFill>
                <a:sym typeface="Wingdings" pitchFamily="2" charset="2"/>
              </a:rPr>
              <a:t>Helps lead to the rise of </a:t>
            </a:r>
            <a:r>
              <a:rPr lang="en-US" sz="2000" b="1" dirty="0" smtClean="0">
                <a:solidFill>
                  <a:srgbClr val="FF0000"/>
                </a:solidFill>
                <a:sym typeface="Wingdings" pitchFamily="2" charset="2"/>
              </a:rPr>
              <a:t>FEUDALISM</a:t>
            </a:r>
            <a:endParaRPr lang="en-US" sz="2000" b="1" u="sng" dirty="0" smtClean="0">
              <a:solidFill>
                <a:srgbClr val="FF0000"/>
              </a:solidFill>
            </a:endParaRPr>
          </a:p>
          <a:p>
            <a:endParaRPr lang="en-US" dirty="0"/>
          </a:p>
        </p:txBody>
      </p:sp>
      <p:pic>
        <p:nvPicPr>
          <p:cNvPr id="4" name="Picture 3"/>
          <p:cNvPicPr>
            <a:picLocks noChangeAspect="1"/>
          </p:cNvPicPr>
          <p:nvPr/>
        </p:nvPicPr>
        <p:blipFill>
          <a:blip r:embed="rId2"/>
          <a:stretch>
            <a:fillRect/>
          </a:stretch>
        </p:blipFill>
        <p:spPr>
          <a:xfrm>
            <a:off x="1712521" y="1291087"/>
            <a:ext cx="7458796" cy="5443837"/>
          </a:xfrm>
          <a:prstGeom prst="rect">
            <a:avLst/>
          </a:prstGeom>
        </p:spPr>
      </p:pic>
      <p:sp>
        <p:nvSpPr>
          <p:cNvPr id="6" name="Right Arrow 5"/>
          <p:cNvSpPr/>
          <p:nvPr/>
        </p:nvSpPr>
        <p:spPr>
          <a:xfrm>
            <a:off x="3505200" y="4419600"/>
            <a:ext cx="609600"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1299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in England: </a:t>
            </a:r>
            <a:endParaRPr lang="en-US" dirty="0"/>
          </a:p>
        </p:txBody>
      </p:sp>
      <p:sp>
        <p:nvSpPr>
          <p:cNvPr id="5" name="Content Placeholder 4"/>
          <p:cNvSpPr>
            <a:spLocks noGrp="1"/>
          </p:cNvSpPr>
          <p:nvPr>
            <p:ph idx="1"/>
          </p:nvPr>
        </p:nvSpPr>
        <p:spPr/>
        <p:txBody>
          <a:bodyPr>
            <a:normAutofit/>
          </a:bodyPr>
          <a:lstStyle/>
          <a:p>
            <a:pPr marL="0" indent="0" algn="ctr">
              <a:buNone/>
            </a:pPr>
            <a:r>
              <a:rPr lang="en-US" sz="4400" b="1" dirty="0" smtClean="0"/>
              <a:t>The </a:t>
            </a:r>
            <a:r>
              <a:rPr lang="en-US" sz="4400" b="1" u="sng" dirty="0" smtClean="0">
                <a:solidFill>
                  <a:srgbClr val="FF0000"/>
                </a:solidFill>
              </a:rPr>
              <a:t>SAXONS</a:t>
            </a:r>
            <a:r>
              <a:rPr lang="en-US" sz="4400" b="1" dirty="0" smtClean="0"/>
              <a:t> will find themselves fighting on two fronts 1) </a:t>
            </a:r>
            <a:r>
              <a:rPr lang="en-US" sz="4400" b="1" u="sng" dirty="0" smtClean="0">
                <a:solidFill>
                  <a:srgbClr val="FF0000"/>
                </a:solidFill>
              </a:rPr>
              <a:t>VIKINGS</a:t>
            </a:r>
            <a:r>
              <a:rPr lang="en-US" sz="4400" b="1" dirty="0" smtClean="0">
                <a:solidFill>
                  <a:srgbClr val="FF0000"/>
                </a:solidFill>
              </a:rPr>
              <a:t> </a:t>
            </a:r>
            <a:r>
              <a:rPr lang="en-US" sz="4400" b="1" dirty="0" smtClean="0"/>
              <a:t>in the north and 2) </a:t>
            </a:r>
            <a:r>
              <a:rPr lang="en-US" sz="4400" b="1" u="sng" dirty="0" smtClean="0">
                <a:solidFill>
                  <a:srgbClr val="FF0000"/>
                </a:solidFill>
              </a:rPr>
              <a:t>WILLIAM the CONQUEROR </a:t>
            </a:r>
            <a:r>
              <a:rPr lang="en-US" sz="4400" b="1" dirty="0" smtClean="0"/>
              <a:t>in the south. </a:t>
            </a:r>
            <a:endParaRPr lang="en-US" sz="4400" b="1" dirty="0"/>
          </a:p>
        </p:txBody>
      </p:sp>
    </p:spTree>
    <p:extLst>
      <p:ext uri="{BB962C8B-B14F-4D97-AF65-F5344CB8AC3E}">
        <p14:creationId xmlns:p14="http://schemas.microsoft.com/office/powerpoint/2010/main" val="4017455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t>A. William the Conqueror</a:t>
            </a:r>
            <a:endParaRPr lang="en-US" sz="4800" b="1" dirty="0"/>
          </a:p>
        </p:txBody>
      </p:sp>
      <p:pic>
        <p:nvPicPr>
          <p:cNvPr id="5" name="Picture 4" descr="william1_tapestry.jpg">
            <a:hlinkClick r:id="rId3"/>
          </p:cNvPr>
          <p:cNvPicPr>
            <a:picLocks noChangeAspect="1"/>
          </p:cNvPicPr>
          <p:nvPr/>
        </p:nvPicPr>
        <p:blipFill>
          <a:blip r:embed="rId4" cstate="print"/>
          <a:stretch>
            <a:fillRect/>
          </a:stretch>
        </p:blipFill>
        <p:spPr>
          <a:xfrm>
            <a:off x="6858000" y="4572000"/>
            <a:ext cx="2286000" cy="2286000"/>
          </a:xfrm>
          <a:prstGeom prst="rect">
            <a:avLst/>
          </a:prstGeom>
        </p:spPr>
      </p:pic>
      <p:sp>
        <p:nvSpPr>
          <p:cNvPr id="7" name="TextBox 6"/>
          <p:cNvSpPr txBox="1"/>
          <p:nvPr/>
        </p:nvSpPr>
        <p:spPr>
          <a:xfrm>
            <a:off x="0" y="856356"/>
            <a:ext cx="7467600" cy="5847755"/>
          </a:xfrm>
          <a:prstGeom prst="rect">
            <a:avLst/>
          </a:prstGeom>
          <a:noFill/>
        </p:spPr>
        <p:txBody>
          <a:bodyPr wrap="square" rtlCol="0">
            <a:spAutoFit/>
          </a:bodyPr>
          <a:lstStyle/>
          <a:p>
            <a:r>
              <a:rPr lang="en-US" sz="3400" b="1" dirty="0" err="1" smtClean="0"/>
              <a:t>i</a:t>
            </a:r>
            <a:r>
              <a:rPr lang="en-US" sz="3400" b="1" dirty="0" smtClean="0"/>
              <a:t>. He is </a:t>
            </a:r>
            <a:r>
              <a:rPr lang="en-US" sz="3400" b="1" dirty="0" smtClean="0">
                <a:solidFill>
                  <a:srgbClr val="FF0000"/>
                </a:solidFill>
              </a:rPr>
              <a:t>The Duke of Normandy </a:t>
            </a:r>
            <a:r>
              <a:rPr lang="en-US" sz="3400" b="1" dirty="0" smtClean="0"/>
              <a:t>(Viking descent) </a:t>
            </a:r>
          </a:p>
          <a:p>
            <a:endParaRPr lang="en-US" sz="3400" b="1" dirty="0"/>
          </a:p>
          <a:p>
            <a:r>
              <a:rPr lang="en-US" sz="3400" b="1" dirty="0" smtClean="0"/>
              <a:t>ii. invaded </a:t>
            </a:r>
            <a:r>
              <a:rPr lang="en-US" sz="3400" b="1" dirty="0" smtClean="0">
                <a:solidFill>
                  <a:srgbClr val="FF0000"/>
                </a:solidFill>
              </a:rPr>
              <a:t>England</a:t>
            </a:r>
            <a:r>
              <a:rPr lang="en-US" sz="3400" b="1" dirty="0" smtClean="0"/>
              <a:t> in </a:t>
            </a:r>
            <a:r>
              <a:rPr lang="en-US" sz="3400" b="1" dirty="0" smtClean="0">
                <a:solidFill>
                  <a:srgbClr val="FF0000"/>
                </a:solidFill>
              </a:rPr>
              <a:t>1066</a:t>
            </a:r>
            <a:r>
              <a:rPr lang="en-US" sz="3400" b="1" dirty="0" smtClean="0"/>
              <a:t> and fought the </a:t>
            </a:r>
            <a:r>
              <a:rPr lang="en-US" sz="3400" b="1" dirty="0" smtClean="0">
                <a:solidFill>
                  <a:srgbClr val="FF0000"/>
                </a:solidFill>
              </a:rPr>
              <a:t>Battle of Hastings</a:t>
            </a:r>
          </a:p>
          <a:p>
            <a:endParaRPr lang="en-US" sz="3400" b="1" dirty="0"/>
          </a:p>
          <a:p>
            <a:r>
              <a:rPr lang="en-US" sz="3400" b="1" dirty="0" smtClean="0"/>
              <a:t>In exchange for loyalty he granted land to his followers</a:t>
            </a:r>
          </a:p>
          <a:p>
            <a:endParaRPr lang="en-US" sz="3400" b="1" dirty="0"/>
          </a:p>
          <a:p>
            <a:r>
              <a:rPr lang="en-US" sz="3400" b="1" dirty="0" smtClean="0"/>
              <a:t>Created the </a:t>
            </a:r>
            <a:r>
              <a:rPr lang="en-US" sz="3400" b="1" dirty="0" err="1" smtClean="0">
                <a:solidFill>
                  <a:srgbClr val="FF0000"/>
                </a:solidFill>
              </a:rPr>
              <a:t>Doomesday</a:t>
            </a:r>
            <a:r>
              <a:rPr lang="en-US" sz="3400" b="1" dirty="0" smtClean="0">
                <a:solidFill>
                  <a:srgbClr val="FF0000"/>
                </a:solidFill>
              </a:rPr>
              <a:t> Book </a:t>
            </a:r>
          </a:p>
          <a:p>
            <a:r>
              <a:rPr lang="en-US" sz="3400" b="1" dirty="0" smtClean="0"/>
              <a:t>– a</a:t>
            </a:r>
            <a:r>
              <a:rPr lang="en-US" sz="3400" b="1" dirty="0" smtClean="0">
                <a:solidFill>
                  <a:srgbClr val="FF0000"/>
                </a:solidFill>
              </a:rPr>
              <a:t> census </a:t>
            </a:r>
            <a:r>
              <a:rPr lang="en-US" sz="3400" b="1" dirty="0" smtClean="0"/>
              <a:t>of</a:t>
            </a:r>
            <a:r>
              <a:rPr lang="en-US" sz="3400" b="1" dirty="0" smtClean="0">
                <a:solidFill>
                  <a:srgbClr val="FF0000"/>
                </a:solidFill>
              </a:rPr>
              <a:t> England</a:t>
            </a:r>
            <a:endParaRPr lang="en-US" sz="3400" b="1" dirty="0">
              <a:solidFill>
                <a:srgbClr val="FF0000"/>
              </a:solidFill>
            </a:endParaRPr>
          </a:p>
        </p:txBody>
      </p:sp>
      <p:sp>
        <p:nvSpPr>
          <p:cNvPr id="3" name="TextBox 2"/>
          <p:cNvSpPr txBox="1"/>
          <p:nvPr/>
        </p:nvSpPr>
        <p:spPr>
          <a:xfrm>
            <a:off x="6858000" y="4207217"/>
            <a:ext cx="2286000" cy="369332"/>
          </a:xfrm>
          <a:prstGeom prst="rect">
            <a:avLst/>
          </a:prstGeom>
          <a:noFill/>
        </p:spPr>
        <p:txBody>
          <a:bodyPr wrap="square" rtlCol="0">
            <a:spAutoFit/>
          </a:bodyPr>
          <a:lstStyle/>
          <a:p>
            <a:r>
              <a:rPr lang="en-US" dirty="0" smtClean="0"/>
              <a:t>   Click for music video</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media.tiscali.co.uk/images/feeds/hutchinson/ency/c01911.jpg">
            <a:hlinkClick r:id="rId2"/>
          </p:cNvPr>
          <p:cNvPicPr>
            <a:picLocks noChangeAspect="1" noChangeArrowheads="1"/>
          </p:cNvPicPr>
          <p:nvPr/>
        </p:nvPicPr>
        <p:blipFill>
          <a:blip r:embed="rId3" cstate="print"/>
          <a:srcRect/>
          <a:stretch>
            <a:fillRect/>
          </a:stretch>
        </p:blipFill>
        <p:spPr bwMode="auto">
          <a:xfrm>
            <a:off x="-533400" y="0"/>
            <a:ext cx="10708439"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Bayeux Tapestry</a:t>
            </a:r>
            <a:endParaRPr lang="en-US" sz="5400" b="1" dirty="0"/>
          </a:p>
        </p:txBody>
      </p:sp>
      <p:pic>
        <p:nvPicPr>
          <p:cNvPr id="4" name="Content Placeholder 3" descr="bayeax.jpg"/>
          <p:cNvPicPr>
            <a:picLocks noGrp="1" noChangeAspect="1"/>
          </p:cNvPicPr>
          <p:nvPr>
            <p:ph idx="1"/>
          </p:nvPr>
        </p:nvPicPr>
        <p:blipFill>
          <a:blip r:embed="rId3" cstate="print"/>
          <a:stretch>
            <a:fillRect/>
          </a:stretch>
        </p:blipFill>
        <p:spPr>
          <a:xfrm>
            <a:off x="-46788" y="1447801"/>
            <a:ext cx="9190788" cy="4190999"/>
          </a:xfrm>
        </p:spPr>
      </p:pic>
      <p:sp>
        <p:nvSpPr>
          <p:cNvPr id="3" name="TextBox 2"/>
          <p:cNvSpPr txBox="1"/>
          <p:nvPr/>
        </p:nvSpPr>
        <p:spPr>
          <a:xfrm>
            <a:off x="3024606" y="5616054"/>
            <a:ext cx="3048000" cy="369332"/>
          </a:xfrm>
          <a:prstGeom prst="rect">
            <a:avLst/>
          </a:prstGeom>
          <a:noFill/>
        </p:spPr>
        <p:txBody>
          <a:bodyPr wrap="square" rtlCol="0">
            <a:spAutoFit/>
          </a:bodyPr>
          <a:lstStyle/>
          <a:p>
            <a:r>
              <a:rPr lang="en-US" dirty="0" smtClean="0"/>
              <a:t>The only record of the battle </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6. Other Changes ----</a:t>
            </a:r>
            <a:endParaRPr lang="en-US" dirty="0"/>
          </a:p>
        </p:txBody>
      </p:sp>
      <p:sp>
        <p:nvSpPr>
          <p:cNvPr id="3" name="Content Placeholder 2"/>
          <p:cNvSpPr>
            <a:spLocks noGrp="1"/>
          </p:cNvSpPr>
          <p:nvPr>
            <p:ph idx="1"/>
          </p:nvPr>
        </p:nvSpPr>
        <p:spPr>
          <a:xfrm>
            <a:off x="0" y="1066800"/>
            <a:ext cx="9144000" cy="5791200"/>
          </a:xfrm>
        </p:spPr>
        <p:txBody>
          <a:bodyPr>
            <a:normAutofit lnSpcReduction="10000"/>
          </a:bodyPr>
          <a:lstStyle/>
          <a:p>
            <a:pPr marL="0" indent="0">
              <a:buNone/>
            </a:pPr>
            <a:endParaRPr lang="en-US" dirty="0" smtClean="0"/>
          </a:p>
          <a:p>
            <a:pPr marL="0" indent="0">
              <a:buNone/>
            </a:pPr>
            <a:r>
              <a:rPr lang="en-US" dirty="0" smtClean="0"/>
              <a:t>Language…mix of </a:t>
            </a:r>
            <a:r>
              <a:rPr lang="en-US" b="1" u="sng" dirty="0" smtClean="0">
                <a:solidFill>
                  <a:srgbClr val="FF0000"/>
                </a:solidFill>
              </a:rPr>
              <a:t>Saxon</a:t>
            </a:r>
            <a:r>
              <a:rPr lang="en-US" dirty="0" smtClean="0"/>
              <a:t> and </a:t>
            </a:r>
            <a:r>
              <a:rPr lang="en-US" b="1" u="sng" dirty="0" smtClean="0">
                <a:solidFill>
                  <a:srgbClr val="FF0000"/>
                </a:solidFill>
              </a:rPr>
              <a:t>French</a:t>
            </a:r>
            <a:r>
              <a:rPr lang="en-US" dirty="0" smtClean="0">
                <a:solidFill>
                  <a:srgbClr val="FF0000"/>
                </a:solidFill>
              </a:rPr>
              <a:t> </a:t>
            </a:r>
            <a:r>
              <a:rPr lang="en-US" dirty="0" smtClean="0"/>
              <a:t>creates </a:t>
            </a:r>
            <a:r>
              <a:rPr lang="en-US" b="1" u="sng" dirty="0" smtClean="0">
                <a:solidFill>
                  <a:srgbClr val="FF0000"/>
                </a:solidFill>
              </a:rPr>
              <a:t>ENGLISH</a:t>
            </a:r>
            <a:r>
              <a:rPr lang="en-US" dirty="0" smtClean="0"/>
              <a:t>!</a:t>
            </a:r>
          </a:p>
          <a:p>
            <a:pPr marL="0" indent="0">
              <a:buNone/>
            </a:pPr>
            <a:endParaRPr lang="en-US" dirty="0"/>
          </a:p>
          <a:p>
            <a:pPr marL="0" indent="0">
              <a:buNone/>
            </a:pPr>
            <a:r>
              <a:rPr lang="en-US" dirty="0" smtClean="0"/>
              <a:t>Building styles change – instead of building with wood, now they build with stone</a:t>
            </a:r>
          </a:p>
          <a:p>
            <a:pPr marL="0" indent="0">
              <a:buNone/>
            </a:pPr>
            <a:endParaRPr lang="en-US" dirty="0"/>
          </a:p>
          <a:p>
            <a:pPr marL="0" indent="0">
              <a:buNone/>
            </a:pPr>
            <a:r>
              <a:rPr lang="en-US" dirty="0" smtClean="0"/>
              <a:t>Churches change as well, from Dark blocky buildings with only arrow slits to churches with lots of windows, spires and ornate art. </a:t>
            </a:r>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159747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70" y="2889167"/>
            <a:ext cx="2133600" cy="599364"/>
          </a:xfrm>
        </p:spPr>
        <p:txBody>
          <a:bodyPr/>
          <a:lstStyle/>
          <a:p>
            <a:pPr marL="0" indent="0">
              <a:buNone/>
            </a:pPr>
            <a:r>
              <a:rPr lang="en-US" b="1" dirty="0" smtClean="0"/>
              <a:t>Saxon Huts</a:t>
            </a:r>
            <a:endParaRPr lang="en-US" b="1" dirty="0"/>
          </a:p>
        </p:txBody>
      </p:sp>
      <p:pic>
        <p:nvPicPr>
          <p:cNvPr id="2050" name="Picture 2" descr="http://upload.wikimedia.org/wikipedia/en/5/5f/West_Stow_Anglo-Saxon_village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02684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495224" y="517399"/>
            <a:ext cx="4275930" cy="3205163"/>
          </a:xfrm>
          <a:prstGeom prst="rect">
            <a:avLst/>
          </a:prstGeom>
        </p:spPr>
      </p:pic>
      <p:sp>
        <p:nvSpPr>
          <p:cNvPr id="6" name="TextBox 5"/>
          <p:cNvSpPr txBox="1"/>
          <p:nvPr/>
        </p:nvSpPr>
        <p:spPr>
          <a:xfrm>
            <a:off x="2727107" y="208041"/>
            <a:ext cx="4117157" cy="369332"/>
          </a:xfrm>
          <a:prstGeom prst="rect">
            <a:avLst/>
          </a:prstGeom>
          <a:noFill/>
        </p:spPr>
        <p:txBody>
          <a:bodyPr wrap="square" rtlCol="0">
            <a:spAutoFit/>
          </a:bodyPr>
          <a:lstStyle/>
          <a:p>
            <a:r>
              <a:rPr lang="en-US" b="1" dirty="0" smtClean="0"/>
              <a:t>Norman Home from the 1100s</a:t>
            </a:r>
            <a:endParaRPr lang="en-US" b="1" dirty="0"/>
          </a:p>
        </p:txBody>
      </p:sp>
      <p:pic>
        <p:nvPicPr>
          <p:cNvPr id="8" name="Picture 7"/>
          <p:cNvPicPr>
            <a:picLocks noChangeAspect="1"/>
          </p:cNvPicPr>
          <p:nvPr/>
        </p:nvPicPr>
        <p:blipFill>
          <a:blip r:embed="rId4"/>
          <a:stretch>
            <a:fillRect/>
          </a:stretch>
        </p:blipFill>
        <p:spPr>
          <a:xfrm>
            <a:off x="5791200" y="1365041"/>
            <a:ext cx="3764507" cy="5492959"/>
          </a:xfrm>
          <a:prstGeom prst="rect">
            <a:avLst/>
          </a:prstGeom>
        </p:spPr>
      </p:pic>
      <p:pic>
        <p:nvPicPr>
          <p:cNvPr id="9" name="Picture 8"/>
          <p:cNvPicPr>
            <a:picLocks noChangeAspect="1"/>
          </p:cNvPicPr>
          <p:nvPr/>
        </p:nvPicPr>
        <p:blipFill>
          <a:blip r:embed="rId5"/>
          <a:stretch>
            <a:fillRect/>
          </a:stretch>
        </p:blipFill>
        <p:spPr>
          <a:xfrm>
            <a:off x="4480623" y="5638800"/>
            <a:ext cx="1786283" cy="1377815"/>
          </a:xfrm>
          <a:prstGeom prst="rect">
            <a:avLst/>
          </a:prstGeom>
        </p:spPr>
      </p:pic>
      <p:pic>
        <p:nvPicPr>
          <p:cNvPr id="12" name="Picture 11"/>
          <p:cNvPicPr>
            <a:picLocks noChangeAspect="1"/>
          </p:cNvPicPr>
          <p:nvPr/>
        </p:nvPicPr>
        <p:blipFill>
          <a:blip r:embed="rId6"/>
          <a:stretch>
            <a:fillRect/>
          </a:stretch>
        </p:blipFill>
        <p:spPr>
          <a:xfrm>
            <a:off x="22705" y="3746034"/>
            <a:ext cx="4120669" cy="3090502"/>
          </a:xfrm>
          <a:prstGeom prst="rect">
            <a:avLst/>
          </a:prstGeom>
        </p:spPr>
      </p:pic>
      <p:sp>
        <p:nvSpPr>
          <p:cNvPr id="10" name="TextBox 9"/>
          <p:cNvSpPr txBox="1"/>
          <p:nvPr/>
        </p:nvSpPr>
        <p:spPr>
          <a:xfrm>
            <a:off x="3155131" y="3752581"/>
            <a:ext cx="1752600" cy="830997"/>
          </a:xfrm>
          <a:prstGeom prst="rect">
            <a:avLst/>
          </a:prstGeom>
          <a:noFill/>
        </p:spPr>
        <p:txBody>
          <a:bodyPr wrap="square" rtlCol="0">
            <a:spAutoFit/>
          </a:bodyPr>
          <a:lstStyle/>
          <a:p>
            <a:r>
              <a:rPr lang="en-US" sz="2400" b="1" dirty="0" smtClean="0"/>
              <a:t>You go from safety……</a:t>
            </a:r>
            <a:endParaRPr lang="en-US" sz="2400" b="1" dirty="0"/>
          </a:p>
        </p:txBody>
      </p:sp>
    </p:spTree>
    <p:extLst>
      <p:ext uri="{BB962C8B-B14F-4D97-AF65-F5344CB8AC3E}">
        <p14:creationId xmlns:p14="http://schemas.microsoft.com/office/powerpoint/2010/main" val="3211614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Inside….</a:t>
            </a:r>
            <a:endParaRPr lang="en-US" b="1" dirty="0"/>
          </a:p>
        </p:txBody>
      </p:sp>
      <p:pic>
        <p:nvPicPr>
          <p:cNvPr id="6" name="Picture 5" descr="floorplan notre dame.jpg"/>
          <p:cNvPicPr>
            <a:picLocks noChangeAspect="1"/>
          </p:cNvPicPr>
          <p:nvPr/>
        </p:nvPicPr>
        <p:blipFill>
          <a:blip r:embed="rId3" cstate="print"/>
          <a:stretch>
            <a:fillRect/>
          </a:stretch>
        </p:blipFill>
        <p:spPr>
          <a:xfrm rot="16200000">
            <a:off x="4555802" y="2302784"/>
            <a:ext cx="6192202" cy="2984194"/>
          </a:xfrm>
          <a:prstGeom prst="rect">
            <a:avLst/>
          </a:prstGeom>
        </p:spPr>
      </p:pic>
      <p:pic>
        <p:nvPicPr>
          <p:cNvPr id="3" name="Picture 2"/>
          <p:cNvPicPr>
            <a:picLocks noChangeAspect="1"/>
          </p:cNvPicPr>
          <p:nvPr/>
        </p:nvPicPr>
        <p:blipFill>
          <a:blip r:embed="rId4"/>
          <a:stretch>
            <a:fillRect/>
          </a:stretch>
        </p:blipFill>
        <p:spPr>
          <a:xfrm>
            <a:off x="-222879" y="1143000"/>
            <a:ext cx="6382685" cy="390553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u="sng" dirty="0" smtClean="0"/>
              <a:t>7. Growth of Trade &amp; Banking</a:t>
            </a:r>
            <a:endParaRPr lang="en-US" b="1" u="sng" dirty="0"/>
          </a:p>
        </p:txBody>
      </p:sp>
      <p:sp>
        <p:nvSpPr>
          <p:cNvPr id="3" name="Content Placeholder 2"/>
          <p:cNvSpPr>
            <a:spLocks noGrp="1"/>
          </p:cNvSpPr>
          <p:nvPr>
            <p:ph idx="1"/>
          </p:nvPr>
        </p:nvSpPr>
        <p:spPr>
          <a:xfrm>
            <a:off x="0" y="1600200"/>
            <a:ext cx="9144000" cy="5257800"/>
          </a:xfrm>
        </p:spPr>
        <p:txBody>
          <a:bodyPr>
            <a:noAutofit/>
          </a:bodyPr>
          <a:lstStyle/>
          <a:p>
            <a:r>
              <a:rPr lang="en-US" sz="3600" b="1" dirty="0" smtClean="0">
                <a:solidFill>
                  <a:srgbClr val="FF0000"/>
                </a:solidFill>
              </a:rPr>
              <a:t>Agriculture</a:t>
            </a:r>
            <a:r>
              <a:rPr lang="en-US" sz="3600" b="1" dirty="0" smtClean="0"/>
              <a:t> promotes changes in </a:t>
            </a:r>
            <a:r>
              <a:rPr lang="en-US" sz="3600" b="1" dirty="0" smtClean="0">
                <a:solidFill>
                  <a:srgbClr val="FF0000"/>
                </a:solidFill>
              </a:rPr>
              <a:t>economics</a:t>
            </a:r>
          </a:p>
          <a:p>
            <a:r>
              <a:rPr lang="en-US" sz="3600" b="1" dirty="0" smtClean="0"/>
              <a:t>Urban growth allows greater trade which in turn helps start </a:t>
            </a:r>
            <a:r>
              <a:rPr lang="en-US" sz="3600" b="1" dirty="0" smtClean="0">
                <a:solidFill>
                  <a:srgbClr val="FF0000"/>
                </a:solidFill>
              </a:rPr>
              <a:t>banking</a:t>
            </a:r>
          </a:p>
          <a:p>
            <a:pPr lvl="1"/>
            <a:r>
              <a:rPr lang="en-US" sz="3200" b="1" dirty="0" smtClean="0"/>
              <a:t>Banking began by Italian business people spread to the rest of Europe (using money)</a:t>
            </a:r>
          </a:p>
          <a:p>
            <a:pPr lvl="1"/>
            <a:r>
              <a:rPr lang="en-US" sz="3200" b="1" dirty="0" smtClean="0"/>
              <a:t>Later – the church would determine that Christians shouldn’t handle money and b/c Jews weren’t allowed to have certain jobs; they became the money handlers. </a:t>
            </a:r>
            <a:endParaRPr lang="en-US" sz="32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it?</a:t>
            </a:r>
            <a:endParaRPr lang="en-US" dirty="0"/>
          </a:p>
        </p:txBody>
      </p:sp>
      <p:sp>
        <p:nvSpPr>
          <p:cNvPr id="3" name="Content Placeholder 2"/>
          <p:cNvSpPr>
            <a:spLocks noGrp="1"/>
          </p:cNvSpPr>
          <p:nvPr>
            <p:ph idx="1"/>
          </p:nvPr>
        </p:nvSpPr>
        <p:spPr>
          <a:xfrm>
            <a:off x="0" y="1775191"/>
            <a:ext cx="9144000" cy="4625609"/>
          </a:xfrm>
        </p:spPr>
        <p:txBody>
          <a:bodyPr>
            <a:normAutofit/>
          </a:bodyPr>
          <a:lstStyle/>
          <a:p>
            <a:pPr marL="633222" lvl="0" indent="-514350">
              <a:buFont typeface="+mj-lt"/>
              <a:buAutoNum type="arabicPeriod"/>
            </a:pPr>
            <a:r>
              <a:rPr lang="en-US" dirty="0" smtClean="0"/>
              <a:t>The Middle Ages: What is it?</a:t>
            </a:r>
          </a:p>
          <a:p>
            <a:pPr marL="914400" lvl="1" indent="-457200">
              <a:buFont typeface="+mj-lt"/>
              <a:buAutoNum type="alphaLcPeriod"/>
            </a:pPr>
            <a:r>
              <a:rPr lang="en-US" sz="3200" dirty="0" smtClean="0"/>
              <a:t>Time period that existed between the </a:t>
            </a:r>
            <a:r>
              <a:rPr lang="en-US" sz="3200" b="1" u="sng" dirty="0" smtClean="0">
                <a:solidFill>
                  <a:srgbClr val="FF0000"/>
                </a:solidFill>
              </a:rPr>
              <a:t>Roman Empire</a:t>
            </a:r>
            <a:r>
              <a:rPr lang="en-US" sz="3200" dirty="0" smtClean="0"/>
              <a:t> and the </a:t>
            </a:r>
            <a:r>
              <a:rPr lang="en-US" sz="3200" b="1" u="sng" dirty="0" smtClean="0">
                <a:solidFill>
                  <a:srgbClr val="FF0000"/>
                </a:solidFill>
              </a:rPr>
              <a:t>Renaissance</a:t>
            </a:r>
            <a:r>
              <a:rPr lang="en-US" sz="3200" dirty="0" smtClean="0"/>
              <a:t>.</a:t>
            </a:r>
          </a:p>
          <a:p>
            <a:pPr marL="914400" lvl="1" indent="-457200">
              <a:buFont typeface="+mj-lt"/>
              <a:buAutoNum type="alphaLcPeriod"/>
            </a:pPr>
            <a:r>
              <a:rPr lang="en-US" sz="3200" dirty="0" smtClean="0"/>
              <a:t>Lasts roughly </a:t>
            </a:r>
            <a:r>
              <a:rPr lang="en-US" sz="3200" b="1" u="sng" dirty="0" smtClean="0">
                <a:solidFill>
                  <a:srgbClr val="FF0000"/>
                </a:solidFill>
              </a:rPr>
              <a:t>1000</a:t>
            </a:r>
            <a:r>
              <a:rPr lang="en-US" sz="3200" dirty="0" smtClean="0"/>
              <a:t> years, 500-1500</a:t>
            </a:r>
          </a:p>
          <a:p>
            <a:pPr marL="914400" lvl="1" indent="-457200">
              <a:buFont typeface="+mj-lt"/>
              <a:buAutoNum type="alphaLcPeriod"/>
            </a:pPr>
            <a:r>
              <a:rPr lang="en-US" sz="3200" dirty="0" smtClean="0"/>
              <a:t>Other names: </a:t>
            </a:r>
            <a:r>
              <a:rPr lang="en-US" sz="3200" b="1" u="sng" dirty="0" smtClean="0">
                <a:solidFill>
                  <a:srgbClr val="FF0000"/>
                </a:solidFill>
              </a:rPr>
              <a:t>The Dark Ages</a:t>
            </a:r>
            <a:r>
              <a:rPr lang="en-US" sz="3200" dirty="0" smtClean="0"/>
              <a:t> or </a:t>
            </a:r>
            <a:r>
              <a:rPr lang="en-US" sz="3200" b="1" u="sng" dirty="0" smtClean="0">
                <a:solidFill>
                  <a:srgbClr val="FF0000"/>
                </a:solidFill>
              </a:rPr>
              <a:t>medieval</a:t>
            </a:r>
            <a:r>
              <a:rPr lang="en-US" sz="3200" dirty="0" smtClean="0"/>
              <a:t> period.</a:t>
            </a:r>
          </a:p>
          <a:p>
            <a:pPr marL="914400" lvl="1" indent="-457200">
              <a:buFont typeface="+mj-lt"/>
              <a:buAutoNum type="alphaLcPeriod"/>
            </a:pPr>
            <a:r>
              <a:rPr lang="en-US" sz="3200" dirty="0" smtClean="0"/>
              <a:t>Often seen as a very </a:t>
            </a:r>
            <a:r>
              <a:rPr lang="en-US" sz="3200" b="1" u="sng" dirty="0" smtClean="0">
                <a:solidFill>
                  <a:srgbClr val="FF0000"/>
                </a:solidFill>
              </a:rPr>
              <a:t>bleak</a:t>
            </a:r>
            <a:r>
              <a:rPr lang="en-US" sz="3200" dirty="0" smtClean="0"/>
              <a:t> and </a:t>
            </a:r>
            <a:r>
              <a:rPr lang="en-US" sz="3200" b="1" u="sng" dirty="0" smtClean="0">
                <a:solidFill>
                  <a:srgbClr val="FF0000"/>
                </a:solidFill>
              </a:rPr>
              <a:t>dangerous</a:t>
            </a:r>
            <a:r>
              <a:rPr lang="en-US" sz="3200" dirty="0" smtClean="0"/>
              <a:t> period</a:t>
            </a:r>
          </a:p>
          <a:p>
            <a:endParaRPr lang="en-US" dirty="0"/>
          </a:p>
        </p:txBody>
      </p:sp>
    </p:spTree>
    <p:extLst>
      <p:ext uri="{BB962C8B-B14F-4D97-AF65-F5344CB8AC3E}">
        <p14:creationId xmlns:p14="http://schemas.microsoft.com/office/powerpoint/2010/main" val="25553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5400" b="1" dirty="0" smtClean="0"/>
              <a:t>Medieval Life</a:t>
            </a:r>
            <a:endParaRPr lang="en-US" sz="5400" b="1" dirty="0"/>
          </a:p>
        </p:txBody>
      </p:sp>
      <p:pic>
        <p:nvPicPr>
          <p:cNvPr id="4" name="Content Placeholder 3" descr="medievalmanor-display.jpg"/>
          <p:cNvPicPr>
            <a:picLocks noGrp="1" noChangeAspect="1"/>
          </p:cNvPicPr>
          <p:nvPr>
            <p:ph idx="1"/>
          </p:nvPr>
        </p:nvPicPr>
        <p:blipFill>
          <a:blip r:embed="rId3" cstate="print"/>
          <a:stretch>
            <a:fillRect/>
          </a:stretch>
        </p:blipFill>
        <p:spPr>
          <a:xfrm>
            <a:off x="685800" y="822960"/>
            <a:ext cx="7829550" cy="626364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65"/>
            <a:ext cx="8229600" cy="792162"/>
          </a:xfrm>
        </p:spPr>
        <p:txBody>
          <a:bodyPr/>
          <a:lstStyle/>
          <a:p>
            <a:r>
              <a:rPr lang="en-US" dirty="0" smtClean="0"/>
              <a:t>Growth of Towns &amp; Cities</a:t>
            </a:r>
            <a:endParaRPr lang="en-US" dirty="0"/>
          </a:p>
        </p:txBody>
      </p:sp>
      <p:sp>
        <p:nvSpPr>
          <p:cNvPr id="3" name="Content Placeholder 2"/>
          <p:cNvSpPr>
            <a:spLocks noGrp="1"/>
          </p:cNvSpPr>
          <p:nvPr>
            <p:ph idx="1"/>
          </p:nvPr>
        </p:nvSpPr>
        <p:spPr>
          <a:xfrm>
            <a:off x="0" y="762000"/>
            <a:ext cx="9144000" cy="6096000"/>
          </a:xfrm>
        </p:spPr>
        <p:txBody>
          <a:bodyPr>
            <a:normAutofit fontScale="70000" lnSpcReduction="20000"/>
          </a:bodyPr>
          <a:lstStyle/>
          <a:p>
            <a:pPr marL="0" indent="0">
              <a:buNone/>
            </a:pPr>
            <a:r>
              <a:rPr lang="en-US" u="sng" dirty="0" smtClean="0"/>
              <a:t>Two of the most important changes brought about by the Commercial Revolution were: </a:t>
            </a:r>
          </a:p>
          <a:p>
            <a:pPr marL="514350" indent="-514350">
              <a:buAutoNum type="arabicParenR"/>
            </a:pPr>
            <a:r>
              <a:rPr lang="en-US" u="sng" dirty="0" smtClean="0"/>
              <a:t>What people did for a living and 2) Where they lived. </a:t>
            </a:r>
          </a:p>
          <a:p>
            <a:pPr marL="0" indent="0">
              <a:buNone/>
            </a:pPr>
            <a:endParaRPr lang="en-US" dirty="0" smtClean="0"/>
          </a:p>
          <a:p>
            <a:r>
              <a:rPr lang="en-US" sz="3600" dirty="0" smtClean="0"/>
              <a:t>As people moved to the towns, the </a:t>
            </a:r>
            <a:r>
              <a:rPr lang="en-US" sz="3600" u="sng" dirty="0" smtClean="0"/>
              <a:t>towns turned into cities</a:t>
            </a:r>
            <a:r>
              <a:rPr lang="en-US" sz="3600" dirty="0" smtClean="0"/>
              <a:t>. What’s the difference between the two</a:t>
            </a:r>
            <a:r>
              <a:rPr lang="en-US" sz="3600" i="1" dirty="0" smtClean="0"/>
              <a:t>: </a:t>
            </a:r>
            <a:r>
              <a:rPr lang="en-US" sz="3600" i="1" dirty="0"/>
              <a:t>Places are classified as towns or villages depending on the number of inhabitants and human settlements. </a:t>
            </a:r>
            <a:r>
              <a:rPr lang="en-US" sz="3600" dirty="0" smtClean="0"/>
              <a:t>Population began to increase and towns and cities flourished. </a:t>
            </a:r>
          </a:p>
          <a:p>
            <a:r>
              <a:rPr lang="en-US" sz="3600" b="1" u="sng" dirty="0" smtClean="0">
                <a:solidFill>
                  <a:srgbClr val="FF0000"/>
                </a:solidFill>
              </a:rPr>
              <a:t>Trade</a:t>
            </a:r>
            <a:r>
              <a:rPr lang="en-US" sz="3600" u="sng" dirty="0" smtClean="0"/>
              <a:t> was the driving force </a:t>
            </a:r>
            <a:r>
              <a:rPr lang="en-US" sz="3600" dirty="0" smtClean="0"/>
              <a:t>behind the growth; new towns developed at important “meeting” places like crossroads, rivers and hilltops. This was an exciting time – but with unprecedented growth came problems – animals, human waste and garbage which would be tossed out into the street </a:t>
            </a:r>
            <a:r>
              <a:rPr lang="en-US" sz="3600" dirty="0"/>
              <a:t>in front of the house. Most people never bathed, and their houses lacked fresh air, light, and clean water. Because houses were built of wood with thatched roofs, they were a constant fire hazard. Nonetheless, many people chose to move to towns to pursue the economic and social opportunities they offered. </a:t>
            </a:r>
          </a:p>
        </p:txBody>
      </p:sp>
    </p:spTree>
    <p:extLst>
      <p:ext uri="{BB962C8B-B14F-4D97-AF65-F5344CB8AC3E}">
        <p14:creationId xmlns:p14="http://schemas.microsoft.com/office/powerpoint/2010/main" val="2287937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152400"/>
            <a:ext cx="9067800" cy="6494085"/>
          </a:xfrm>
          <a:prstGeom prst="rect">
            <a:avLst/>
          </a:prstGeom>
        </p:spPr>
        <p:txBody>
          <a:bodyPr wrap="square">
            <a:spAutoFit/>
          </a:bodyPr>
          <a:lstStyle/>
          <a:p>
            <a:r>
              <a:rPr lang="en-US" sz="3200" dirty="0"/>
              <a:t>People were no longer content with their old feudal existence on manors or in tiny villages. Even though legally bound to their lord’s manor, many serfs ran away. According to custom, a serf could now become free by living within a town for a year and a day. A saying of the time went, “Town air makes you free.” Many of these run- away serfs, now free people, made better lives for themselves in towns. </a:t>
            </a:r>
          </a:p>
          <a:p>
            <a:r>
              <a:rPr lang="en-US" sz="3200" dirty="0"/>
              <a:t>A new </a:t>
            </a:r>
            <a:r>
              <a:rPr lang="en-US" sz="3200" b="1" dirty="0">
                <a:solidFill>
                  <a:srgbClr val="FF0000"/>
                </a:solidFill>
              </a:rPr>
              <a:t>MERCHANT</a:t>
            </a:r>
            <a:r>
              <a:rPr lang="en-US" sz="3200" dirty="0">
                <a:solidFill>
                  <a:srgbClr val="FF0000"/>
                </a:solidFill>
              </a:rPr>
              <a:t> </a:t>
            </a:r>
            <a:r>
              <a:rPr lang="en-US" sz="3200" b="1" dirty="0">
                <a:solidFill>
                  <a:srgbClr val="FF0000"/>
                </a:solidFill>
              </a:rPr>
              <a:t>CLASS</a:t>
            </a:r>
            <a:r>
              <a:rPr lang="en-US" sz="3200" dirty="0">
                <a:solidFill>
                  <a:srgbClr val="FF0000"/>
                </a:solidFill>
              </a:rPr>
              <a:t> </a:t>
            </a:r>
            <a:r>
              <a:rPr lang="en-US" sz="3200" dirty="0"/>
              <a:t>developed, the merchants and craftspeople did not fit into the old medieval social order of noble, clergy and peasant. These people could now demand </a:t>
            </a:r>
            <a:r>
              <a:rPr lang="en-US" sz="3200" b="1" dirty="0">
                <a:solidFill>
                  <a:srgbClr val="FF0000"/>
                </a:solidFill>
              </a:rPr>
              <a:t>privileges</a:t>
            </a:r>
            <a:r>
              <a:rPr lang="en-US" sz="3200" dirty="0"/>
              <a:t> and would later become the “</a:t>
            </a:r>
            <a:r>
              <a:rPr lang="en-US" sz="3200" b="1" dirty="0">
                <a:solidFill>
                  <a:srgbClr val="FF0000"/>
                </a:solidFill>
              </a:rPr>
              <a:t>middle class</a:t>
            </a:r>
            <a:r>
              <a:rPr lang="en-US" sz="3200" dirty="0"/>
              <a:t>”</a:t>
            </a:r>
          </a:p>
        </p:txBody>
      </p:sp>
    </p:spTree>
    <p:extLst>
      <p:ext uri="{BB962C8B-B14F-4D97-AF65-F5344CB8AC3E}">
        <p14:creationId xmlns:p14="http://schemas.microsoft.com/office/powerpoint/2010/main" val="966701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Villager’s Home</a:t>
            </a:r>
            <a:endParaRPr lang="en-US" dirty="0"/>
          </a:p>
        </p:txBody>
      </p:sp>
      <p:pic>
        <p:nvPicPr>
          <p:cNvPr id="4" name="Picture 3"/>
          <p:cNvPicPr>
            <a:picLocks noChangeAspect="1"/>
          </p:cNvPicPr>
          <p:nvPr/>
        </p:nvPicPr>
        <p:blipFill>
          <a:blip r:embed="rId2"/>
          <a:stretch>
            <a:fillRect/>
          </a:stretch>
        </p:blipFill>
        <p:spPr>
          <a:xfrm>
            <a:off x="457200" y="914400"/>
            <a:ext cx="8282983" cy="5638800"/>
          </a:xfrm>
          <a:prstGeom prst="rect">
            <a:avLst/>
          </a:prstGeom>
        </p:spPr>
      </p:pic>
    </p:spTree>
    <p:extLst>
      <p:ext uri="{BB962C8B-B14F-4D97-AF65-F5344CB8AC3E}">
        <p14:creationId xmlns:p14="http://schemas.microsoft.com/office/powerpoint/2010/main" val="973524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Inside…</a:t>
            </a:r>
            <a:endParaRPr lang="en-US" dirty="0"/>
          </a:p>
        </p:txBody>
      </p:sp>
      <p:pic>
        <p:nvPicPr>
          <p:cNvPr id="4" name="Picture 3"/>
          <p:cNvPicPr>
            <a:picLocks noChangeAspect="1"/>
          </p:cNvPicPr>
          <p:nvPr/>
        </p:nvPicPr>
        <p:blipFill>
          <a:blip r:embed="rId2"/>
          <a:stretch>
            <a:fillRect/>
          </a:stretch>
        </p:blipFill>
        <p:spPr>
          <a:xfrm>
            <a:off x="762000" y="1085850"/>
            <a:ext cx="7696200" cy="5772150"/>
          </a:xfrm>
          <a:prstGeom prst="rect">
            <a:avLst/>
          </a:prstGeom>
        </p:spPr>
      </p:pic>
    </p:spTree>
    <p:extLst>
      <p:ext uri="{BB962C8B-B14F-4D97-AF65-F5344CB8AC3E}">
        <p14:creationId xmlns:p14="http://schemas.microsoft.com/office/powerpoint/2010/main" val="639242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2468562"/>
          </a:xfrm>
        </p:spPr>
        <p:txBody>
          <a:bodyPr>
            <a:normAutofit/>
          </a:bodyPr>
          <a:lstStyle/>
          <a:p>
            <a:r>
              <a:rPr lang="en-US" dirty="0"/>
              <a:t>with the animals</a:t>
            </a:r>
          </a:p>
        </p:txBody>
      </p:sp>
      <p:pic>
        <p:nvPicPr>
          <p:cNvPr id="4" name="Picture 3"/>
          <p:cNvPicPr>
            <a:picLocks noChangeAspect="1"/>
          </p:cNvPicPr>
          <p:nvPr/>
        </p:nvPicPr>
        <p:blipFill>
          <a:blip r:embed="rId2"/>
          <a:stretch>
            <a:fillRect/>
          </a:stretch>
        </p:blipFill>
        <p:spPr>
          <a:xfrm>
            <a:off x="3653942" y="304800"/>
            <a:ext cx="5032858" cy="6553200"/>
          </a:xfrm>
          <a:prstGeom prst="rect">
            <a:avLst/>
          </a:prstGeom>
        </p:spPr>
      </p:pic>
    </p:spTree>
    <p:extLst>
      <p:ext uri="{BB962C8B-B14F-4D97-AF65-F5344CB8AC3E}">
        <p14:creationId xmlns:p14="http://schemas.microsoft.com/office/powerpoint/2010/main" val="2560783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in “town”</a:t>
            </a:r>
            <a:endParaRPr lang="en-US" dirty="0"/>
          </a:p>
        </p:txBody>
      </p:sp>
      <p:pic>
        <p:nvPicPr>
          <p:cNvPr id="4" name="Picture 3"/>
          <p:cNvPicPr>
            <a:picLocks noChangeAspect="1"/>
          </p:cNvPicPr>
          <p:nvPr/>
        </p:nvPicPr>
        <p:blipFill>
          <a:blip r:embed="rId2"/>
          <a:stretch>
            <a:fillRect/>
          </a:stretch>
        </p:blipFill>
        <p:spPr>
          <a:xfrm>
            <a:off x="685800" y="1219200"/>
            <a:ext cx="7886942" cy="5485807"/>
          </a:xfrm>
          <a:prstGeom prst="rect">
            <a:avLst/>
          </a:prstGeom>
        </p:spPr>
      </p:pic>
    </p:spTree>
    <p:extLst>
      <p:ext uri="{BB962C8B-B14F-4D97-AF65-F5344CB8AC3E}">
        <p14:creationId xmlns:p14="http://schemas.microsoft.com/office/powerpoint/2010/main" val="145273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Example: OXFORD</a:t>
            </a:r>
            <a:endParaRPr lang="en-US" dirty="0"/>
          </a:p>
        </p:txBody>
      </p:sp>
      <p:pic>
        <p:nvPicPr>
          <p:cNvPr id="4" name="Picture 3"/>
          <p:cNvPicPr>
            <a:picLocks noChangeAspect="1"/>
          </p:cNvPicPr>
          <p:nvPr/>
        </p:nvPicPr>
        <p:blipFill>
          <a:blip r:embed="rId2"/>
          <a:stretch>
            <a:fillRect/>
          </a:stretch>
        </p:blipFill>
        <p:spPr>
          <a:xfrm>
            <a:off x="609600" y="609600"/>
            <a:ext cx="7783871" cy="6340730"/>
          </a:xfrm>
          <a:prstGeom prst="rect">
            <a:avLst/>
          </a:prstGeom>
        </p:spPr>
      </p:pic>
    </p:spTree>
    <p:extLst>
      <p:ext uri="{BB962C8B-B14F-4D97-AF65-F5344CB8AC3E}">
        <p14:creationId xmlns:p14="http://schemas.microsoft.com/office/powerpoint/2010/main" val="1544600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060"/>
            <a:ext cx="8229600" cy="1143000"/>
          </a:xfrm>
        </p:spPr>
        <p:txBody>
          <a:bodyPr/>
          <a:lstStyle/>
          <a:p>
            <a:r>
              <a:rPr lang="en-US" b="1" dirty="0" smtClean="0"/>
              <a:t>The 1300’s </a:t>
            </a:r>
            <a:endParaRPr lang="en-US" b="1" dirty="0"/>
          </a:p>
        </p:txBody>
      </p:sp>
      <p:sp>
        <p:nvSpPr>
          <p:cNvPr id="3" name="Content Placeholder 2"/>
          <p:cNvSpPr>
            <a:spLocks noGrp="1"/>
          </p:cNvSpPr>
          <p:nvPr>
            <p:ph idx="1"/>
          </p:nvPr>
        </p:nvSpPr>
        <p:spPr>
          <a:xfrm>
            <a:off x="0" y="1600200"/>
            <a:ext cx="9144000" cy="5257800"/>
          </a:xfrm>
        </p:spPr>
        <p:txBody>
          <a:bodyPr>
            <a:normAutofit/>
          </a:bodyPr>
          <a:lstStyle/>
          <a:p>
            <a:r>
              <a:rPr lang="en-US" sz="3900" b="1" dirty="0"/>
              <a:t>Climate shift…Gods punishment</a:t>
            </a:r>
            <a:r>
              <a:rPr lang="en-US" sz="3900" b="1" dirty="0" smtClean="0"/>
              <a:t>?</a:t>
            </a:r>
          </a:p>
        </p:txBody>
      </p:sp>
      <p:pic>
        <p:nvPicPr>
          <p:cNvPr id="3074" name="Picture 2" descr="http://geographyblog.eu/wp/wp-content/uploads/2012/01/little-ice-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 y="2590800"/>
            <a:ext cx="9054465"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b="1" dirty="0"/>
              <a:t>The 1300’s </a:t>
            </a:r>
            <a:endParaRPr lang="en-US" dirty="0"/>
          </a:p>
        </p:txBody>
      </p:sp>
      <p:pic>
        <p:nvPicPr>
          <p:cNvPr id="4" name="Picture 3"/>
          <p:cNvPicPr>
            <a:picLocks noChangeAspect="1"/>
          </p:cNvPicPr>
          <p:nvPr/>
        </p:nvPicPr>
        <p:blipFill>
          <a:blip r:embed="rId2"/>
          <a:stretch>
            <a:fillRect/>
          </a:stretch>
        </p:blipFill>
        <p:spPr>
          <a:xfrm>
            <a:off x="1709736" y="3352800"/>
            <a:ext cx="5724525" cy="3343275"/>
          </a:xfrm>
          <a:prstGeom prst="rect">
            <a:avLst/>
          </a:prstGeom>
        </p:spPr>
      </p:pic>
      <p:sp>
        <p:nvSpPr>
          <p:cNvPr id="5" name="Rectangle 4"/>
          <p:cNvSpPr/>
          <p:nvPr/>
        </p:nvSpPr>
        <p:spPr>
          <a:xfrm>
            <a:off x="0" y="897538"/>
            <a:ext cx="9144000" cy="2308324"/>
          </a:xfrm>
          <a:prstGeom prst="rect">
            <a:avLst/>
          </a:prstGeom>
        </p:spPr>
        <p:txBody>
          <a:bodyPr wrap="square">
            <a:spAutoFit/>
          </a:bodyPr>
          <a:lstStyle/>
          <a:p>
            <a:r>
              <a:rPr lang="en-US" sz="3900" b="1" dirty="0"/>
              <a:t>Great Plague – begins in 1348</a:t>
            </a:r>
          </a:p>
          <a:p>
            <a:pPr lvl="1"/>
            <a:r>
              <a:rPr lang="en-US" sz="3500" b="1" dirty="0"/>
              <a:t>Mongols use first biological war weapons - Brought to </a:t>
            </a:r>
            <a:r>
              <a:rPr lang="en-US" sz="3500" b="1" dirty="0">
                <a:solidFill>
                  <a:srgbClr val="FF0000"/>
                </a:solidFill>
              </a:rPr>
              <a:t>Europe</a:t>
            </a:r>
            <a:r>
              <a:rPr lang="en-US" sz="3500" b="1" dirty="0"/>
              <a:t> though </a:t>
            </a:r>
            <a:r>
              <a:rPr lang="en-US" sz="3500" b="1" dirty="0">
                <a:solidFill>
                  <a:srgbClr val="FF0000"/>
                </a:solidFill>
              </a:rPr>
              <a:t>trade</a:t>
            </a:r>
            <a:r>
              <a:rPr lang="en-US" sz="3500" b="1" dirty="0"/>
              <a:t> ships; (people trying to flee the Mongols)</a:t>
            </a:r>
          </a:p>
        </p:txBody>
      </p:sp>
    </p:spTree>
    <p:extLst>
      <p:ext uri="{BB962C8B-B14F-4D97-AF65-F5344CB8AC3E}">
        <p14:creationId xmlns:p14="http://schemas.microsoft.com/office/powerpoint/2010/main" val="200095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Causes of the Middle Ages</a:t>
            </a:r>
            <a:endParaRPr lang="en-US" dirty="0"/>
          </a:p>
        </p:txBody>
      </p:sp>
      <p:sp>
        <p:nvSpPr>
          <p:cNvPr id="3" name="Content Placeholder 2"/>
          <p:cNvSpPr>
            <a:spLocks noGrp="1"/>
          </p:cNvSpPr>
          <p:nvPr>
            <p:ph idx="1"/>
          </p:nvPr>
        </p:nvSpPr>
        <p:spPr>
          <a:xfrm>
            <a:off x="0" y="1752599"/>
            <a:ext cx="9296400" cy="4648201"/>
          </a:xfrm>
        </p:spPr>
        <p:txBody>
          <a:bodyPr>
            <a:normAutofit/>
          </a:bodyPr>
          <a:lstStyle/>
          <a:p>
            <a:pPr lvl="1"/>
            <a:r>
              <a:rPr lang="en-US" sz="3200" dirty="0" smtClean="0"/>
              <a:t>Fall of </a:t>
            </a:r>
            <a:r>
              <a:rPr lang="en-US" sz="3200" b="1" u="sng" dirty="0" smtClean="0">
                <a:solidFill>
                  <a:srgbClr val="FF0000"/>
                </a:solidFill>
              </a:rPr>
              <a:t>Rome</a:t>
            </a:r>
            <a:r>
              <a:rPr lang="en-US" sz="3200" b="1" dirty="0" smtClean="0">
                <a:solidFill>
                  <a:srgbClr val="FF0000"/>
                </a:solidFill>
              </a:rPr>
              <a:t> </a:t>
            </a:r>
          </a:p>
          <a:p>
            <a:pPr marL="722376" lvl="2" indent="0">
              <a:buNone/>
            </a:pPr>
            <a:r>
              <a:rPr lang="en-US" sz="3200" dirty="0"/>
              <a:t> </a:t>
            </a:r>
            <a:r>
              <a:rPr lang="en-US" sz="3200" dirty="0" smtClean="0"/>
              <a:t>- was caused by invading </a:t>
            </a:r>
            <a:r>
              <a:rPr lang="en-US" sz="3200" b="1" u="sng" dirty="0" smtClean="0">
                <a:solidFill>
                  <a:srgbClr val="FF0000"/>
                </a:solidFill>
              </a:rPr>
              <a:t>Germanic tribes</a:t>
            </a:r>
          </a:p>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676400" y="3217653"/>
            <a:ext cx="5963985"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8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612"/>
            <a:ext cx="8229600" cy="1143000"/>
          </a:xfrm>
        </p:spPr>
        <p:txBody>
          <a:bodyPr/>
          <a:lstStyle/>
          <a:p>
            <a:r>
              <a:rPr lang="en-US" b="1" dirty="0"/>
              <a:t>The 1300’s </a:t>
            </a:r>
            <a:endParaRPr lang="en-US" dirty="0"/>
          </a:p>
        </p:txBody>
      </p:sp>
      <p:sp>
        <p:nvSpPr>
          <p:cNvPr id="4" name="Rectangle 3"/>
          <p:cNvSpPr/>
          <p:nvPr/>
        </p:nvSpPr>
        <p:spPr>
          <a:xfrm>
            <a:off x="1" y="686891"/>
            <a:ext cx="9144000" cy="630942"/>
          </a:xfrm>
          <a:prstGeom prst="rect">
            <a:avLst/>
          </a:prstGeom>
        </p:spPr>
        <p:txBody>
          <a:bodyPr wrap="square">
            <a:spAutoFit/>
          </a:bodyPr>
          <a:lstStyle/>
          <a:p>
            <a:pPr lvl="1"/>
            <a:r>
              <a:rPr lang="en-US" sz="3500" b="1" dirty="0">
                <a:solidFill>
                  <a:srgbClr val="FF0000"/>
                </a:solidFill>
              </a:rPr>
              <a:t>Fleas</a:t>
            </a:r>
            <a:r>
              <a:rPr lang="en-US" sz="3500" b="1" dirty="0"/>
              <a:t> on </a:t>
            </a:r>
            <a:r>
              <a:rPr lang="en-US" sz="3500" b="1" dirty="0">
                <a:solidFill>
                  <a:srgbClr val="FF0000"/>
                </a:solidFill>
              </a:rPr>
              <a:t>Rats</a:t>
            </a:r>
            <a:r>
              <a:rPr lang="en-US" sz="3500" b="1" dirty="0"/>
              <a:t> (spread through air and fluid)</a:t>
            </a:r>
          </a:p>
        </p:txBody>
      </p:sp>
      <p:pic>
        <p:nvPicPr>
          <p:cNvPr id="5" name="Picture 4"/>
          <p:cNvPicPr>
            <a:picLocks noChangeAspect="1"/>
          </p:cNvPicPr>
          <p:nvPr/>
        </p:nvPicPr>
        <p:blipFill>
          <a:blip r:embed="rId2"/>
          <a:stretch>
            <a:fillRect/>
          </a:stretch>
        </p:blipFill>
        <p:spPr>
          <a:xfrm>
            <a:off x="304800" y="1739933"/>
            <a:ext cx="2286000" cy="4877873"/>
          </a:xfrm>
          <a:prstGeom prst="rect">
            <a:avLst/>
          </a:prstGeom>
        </p:spPr>
      </p:pic>
      <p:pic>
        <p:nvPicPr>
          <p:cNvPr id="6" name="Picture 5"/>
          <p:cNvPicPr>
            <a:picLocks noChangeAspect="1"/>
          </p:cNvPicPr>
          <p:nvPr/>
        </p:nvPicPr>
        <p:blipFill>
          <a:blip r:embed="rId3"/>
          <a:stretch>
            <a:fillRect/>
          </a:stretch>
        </p:blipFill>
        <p:spPr>
          <a:xfrm>
            <a:off x="2681287" y="2971800"/>
            <a:ext cx="2800350" cy="1628775"/>
          </a:xfrm>
          <a:prstGeom prst="rect">
            <a:avLst/>
          </a:prstGeom>
        </p:spPr>
      </p:pic>
      <p:pic>
        <p:nvPicPr>
          <p:cNvPr id="7" name="Picture 6"/>
          <p:cNvPicPr>
            <a:picLocks noChangeAspect="1"/>
          </p:cNvPicPr>
          <p:nvPr/>
        </p:nvPicPr>
        <p:blipFill>
          <a:blip r:embed="rId4"/>
          <a:stretch>
            <a:fillRect/>
          </a:stretch>
        </p:blipFill>
        <p:spPr>
          <a:xfrm>
            <a:off x="5432905" y="1981200"/>
            <a:ext cx="3711096" cy="4839269"/>
          </a:xfrm>
          <a:prstGeom prst="rect">
            <a:avLst/>
          </a:prstGeom>
        </p:spPr>
      </p:pic>
      <p:sp>
        <p:nvSpPr>
          <p:cNvPr id="8" name="TextBox 7"/>
          <p:cNvSpPr txBox="1"/>
          <p:nvPr/>
        </p:nvSpPr>
        <p:spPr>
          <a:xfrm>
            <a:off x="3223105" y="6413606"/>
            <a:ext cx="2119313" cy="369332"/>
          </a:xfrm>
          <a:prstGeom prst="rect">
            <a:avLst/>
          </a:prstGeom>
          <a:noFill/>
        </p:spPr>
        <p:txBody>
          <a:bodyPr wrap="square" rtlCol="0">
            <a:spAutoFit/>
          </a:bodyPr>
          <a:lstStyle/>
          <a:p>
            <a:r>
              <a:rPr lang="en-US" dirty="0" smtClean="0">
                <a:hlinkClick r:id="rId5"/>
              </a:rPr>
              <a:t>Video for plague</a:t>
            </a:r>
            <a:endParaRPr lang="en-US" dirty="0"/>
          </a:p>
        </p:txBody>
      </p:sp>
    </p:spTree>
    <p:extLst>
      <p:ext uri="{BB962C8B-B14F-4D97-AF65-F5344CB8AC3E}">
        <p14:creationId xmlns:p14="http://schemas.microsoft.com/office/powerpoint/2010/main" val="3786855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203"/>
            <a:ext cx="8229600" cy="1143000"/>
          </a:xfrm>
        </p:spPr>
        <p:txBody>
          <a:bodyPr/>
          <a:lstStyle/>
          <a:p>
            <a:r>
              <a:rPr lang="en-US" b="1" dirty="0"/>
              <a:t>The 1300’s </a:t>
            </a:r>
            <a:endParaRPr lang="en-US" dirty="0"/>
          </a:p>
        </p:txBody>
      </p:sp>
      <p:sp>
        <p:nvSpPr>
          <p:cNvPr id="3" name="Content Placeholder 2"/>
          <p:cNvSpPr>
            <a:spLocks noGrp="1"/>
          </p:cNvSpPr>
          <p:nvPr>
            <p:ph idx="1"/>
          </p:nvPr>
        </p:nvSpPr>
        <p:spPr>
          <a:xfrm>
            <a:off x="457200" y="685800"/>
            <a:ext cx="8229600" cy="4525963"/>
          </a:xfrm>
        </p:spPr>
        <p:txBody>
          <a:bodyPr>
            <a:normAutofit/>
          </a:bodyPr>
          <a:lstStyle/>
          <a:p>
            <a:r>
              <a:rPr lang="en-US" sz="3900" b="1" dirty="0" smtClean="0"/>
              <a:t>Major </a:t>
            </a:r>
            <a:r>
              <a:rPr lang="en-US" sz="3900" b="1" dirty="0"/>
              <a:t>population loss - 1/2 pop. of Europe died. </a:t>
            </a:r>
          </a:p>
          <a:p>
            <a:pPr marL="0" indent="0">
              <a:buNone/>
            </a:pPr>
            <a:endParaRPr lang="en-US" dirty="0"/>
          </a:p>
        </p:txBody>
      </p:sp>
      <p:pic>
        <p:nvPicPr>
          <p:cNvPr id="5" name="Picture 4"/>
          <p:cNvPicPr>
            <a:picLocks noChangeAspect="1"/>
          </p:cNvPicPr>
          <p:nvPr/>
        </p:nvPicPr>
        <p:blipFill>
          <a:blip r:embed="rId2"/>
          <a:stretch>
            <a:fillRect/>
          </a:stretch>
        </p:blipFill>
        <p:spPr>
          <a:xfrm>
            <a:off x="838200" y="1859507"/>
            <a:ext cx="7408209" cy="5029200"/>
          </a:xfrm>
          <a:prstGeom prst="rect">
            <a:avLst/>
          </a:prstGeom>
        </p:spPr>
      </p:pic>
    </p:spTree>
    <p:extLst>
      <p:ext uri="{BB962C8B-B14F-4D97-AF65-F5344CB8AC3E}">
        <p14:creationId xmlns:p14="http://schemas.microsoft.com/office/powerpoint/2010/main" val="710299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t>Dance of Death</a:t>
            </a:r>
            <a:endParaRPr lang="en-US" sz="4800" b="1" dirty="0"/>
          </a:p>
        </p:txBody>
      </p:sp>
      <p:pic>
        <p:nvPicPr>
          <p:cNvPr id="4" name="Content Placeholder 3" descr="DeathDance.jpg"/>
          <p:cNvPicPr>
            <a:picLocks noGrp="1" noChangeAspect="1"/>
          </p:cNvPicPr>
          <p:nvPr>
            <p:ph idx="1"/>
          </p:nvPr>
        </p:nvPicPr>
        <p:blipFill>
          <a:blip r:embed="rId3" cstate="print"/>
          <a:stretch>
            <a:fillRect/>
          </a:stretch>
        </p:blipFill>
        <p:spPr>
          <a:xfrm>
            <a:off x="1143000" y="990600"/>
            <a:ext cx="7118022" cy="5867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Causes of the Middle Ages</a:t>
            </a:r>
            <a:endParaRPr lang="en-US" dirty="0"/>
          </a:p>
        </p:txBody>
      </p:sp>
      <p:sp>
        <p:nvSpPr>
          <p:cNvPr id="3" name="Content Placeholder 2"/>
          <p:cNvSpPr>
            <a:spLocks noGrp="1"/>
          </p:cNvSpPr>
          <p:nvPr>
            <p:ph idx="1"/>
          </p:nvPr>
        </p:nvSpPr>
        <p:spPr>
          <a:xfrm>
            <a:off x="-304800" y="1447800"/>
            <a:ext cx="9753600" cy="4953001"/>
          </a:xfrm>
        </p:spPr>
        <p:txBody>
          <a:bodyPr>
            <a:normAutofit/>
          </a:bodyPr>
          <a:lstStyle/>
          <a:p>
            <a:pPr marL="457200" lvl="1" indent="0">
              <a:buNone/>
            </a:pPr>
            <a:r>
              <a:rPr lang="en-US" dirty="0" smtClean="0"/>
              <a:t>Invasions led to:</a:t>
            </a:r>
            <a:endParaRPr lang="en-US" sz="2400" dirty="0" smtClean="0"/>
          </a:p>
          <a:p>
            <a:pPr lvl="2"/>
            <a:r>
              <a:rPr lang="en-US" sz="2200" dirty="0" smtClean="0"/>
              <a:t>Disruption of </a:t>
            </a:r>
            <a:r>
              <a:rPr lang="en-US" sz="2200" b="1" u="sng" dirty="0" smtClean="0">
                <a:solidFill>
                  <a:srgbClr val="FF0000"/>
                </a:solidFill>
              </a:rPr>
              <a:t>Trade</a:t>
            </a:r>
            <a:r>
              <a:rPr lang="en-US" sz="2200" dirty="0" smtClean="0"/>
              <a:t>: Merchant trade collapsed and Europe’s economic centers were destroyed.  Money also became scarce.</a:t>
            </a:r>
          </a:p>
          <a:p>
            <a:pPr lvl="2"/>
            <a:r>
              <a:rPr lang="en-US" sz="2200" dirty="0" smtClean="0"/>
              <a:t>Downfall of </a:t>
            </a:r>
            <a:r>
              <a:rPr lang="en-US" sz="2200" b="1" u="sng" dirty="0" smtClean="0">
                <a:solidFill>
                  <a:srgbClr val="FF0000"/>
                </a:solidFill>
              </a:rPr>
              <a:t>cities</a:t>
            </a:r>
            <a:r>
              <a:rPr lang="en-US" sz="2200" dirty="0" smtClean="0"/>
              <a:t>: Cities were abandoned as centers of administration.</a:t>
            </a:r>
          </a:p>
          <a:p>
            <a:endParaRPr lang="en-US" dirty="0"/>
          </a:p>
        </p:txBody>
      </p:sp>
      <p:pic>
        <p:nvPicPr>
          <p:cNvPr id="5" name="Picture 4"/>
          <p:cNvPicPr>
            <a:picLocks noChangeAspect="1"/>
          </p:cNvPicPr>
          <p:nvPr/>
        </p:nvPicPr>
        <p:blipFill>
          <a:blip r:embed="rId2"/>
          <a:stretch>
            <a:fillRect/>
          </a:stretch>
        </p:blipFill>
        <p:spPr>
          <a:xfrm>
            <a:off x="1828800" y="3276600"/>
            <a:ext cx="5356715" cy="3581400"/>
          </a:xfrm>
          <a:prstGeom prst="rect">
            <a:avLst/>
          </a:prstGeom>
        </p:spPr>
      </p:pic>
    </p:spTree>
    <p:extLst>
      <p:ext uri="{BB962C8B-B14F-4D97-AF65-F5344CB8AC3E}">
        <p14:creationId xmlns:p14="http://schemas.microsoft.com/office/powerpoint/2010/main" val="5858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Causes/Effects of the Middle Ages</a:t>
            </a:r>
            <a:endParaRPr lang="en-US" dirty="0"/>
          </a:p>
        </p:txBody>
      </p:sp>
      <p:sp>
        <p:nvSpPr>
          <p:cNvPr id="3" name="Content Placeholder 2"/>
          <p:cNvSpPr>
            <a:spLocks noGrp="1"/>
          </p:cNvSpPr>
          <p:nvPr>
            <p:ph idx="1"/>
          </p:nvPr>
        </p:nvSpPr>
        <p:spPr>
          <a:xfrm>
            <a:off x="-609600" y="1775191"/>
            <a:ext cx="9753600" cy="4625609"/>
          </a:xfrm>
        </p:spPr>
        <p:txBody>
          <a:bodyPr>
            <a:normAutofit/>
          </a:bodyPr>
          <a:lstStyle/>
          <a:p>
            <a:pPr lvl="2"/>
            <a:r>
              <a:rPr lang="en-US" dirty="0" smtClean="0"/>
              <a:t>Europe became </a:t>
            </a:r>
            <a:r>
              <a:rPr lang="en-US" b="1" u="sng" dirty="0" smtClean="0">
                <a:solidFill>
                  <a:srgbClr val="FF0000"/>
                </a:solidFill>
              </a:rPr>
              <a:t>rural</a:t>
            </a:r>
            <a:r>
              <a:rPr lang="en-US" dirty="0" smtClean="0"/>
              <a:t>: Roman cities left without strong leadership</a:t>
            </a:r>
          </a:p>
          <a:p>
            <a:pPr lvl="2"/>
            <a:r>
              <a:rPr lang="en-US" dirty="0" smtClean="0"/>
              <a:t>Decline of </a:t>
            </a:r>
            <a:r>
              <a:rPr lang="en-US" b="1" u="sng" dirty="0" smtClean="0">
                <a:solidFill>
                  <a:srgbClr val="FF0000"/>
                </a:solidFill>
              </a:rPr>
              <a:t>learning</a:t>
            </a:r>
            <a:r>
              <a:rPr lang="en-US" dirty="0" smtClean="0"/>
              <a:t>: Germanic invaders could not read or write.  Learning became less important as people moved to rural areas.</a:t>
            </a:r>
            <a:endParaRPr lang="en-US" sz="2000" dirty="0" smtClean="0"/>
          </a:p>
          <a:p>
            <a:pPr lvl="2"/>
            <a:r>
              <a:rPr lang="en-US" dirty="0" smtClean="0"/>
              <a:t>Loss of a </a:t>
            </a:r>
            <a:r>
              <a:rPr lang="en-US" b="1" u="sng" dirty="0" smtClean="0">
                <a:solidFill>
                  <a:srgbClr val="FF0000"/>
                </a:solidFill>
              </a:rPr>
              <a:t>common language</a:t>
            </a:r>
            <a:r>
              <a:rPr lang="en-US" dirty="0" smtClean="0"/>
              <a:t>: </a:t>
            </a:r>
            <a:r>
              <a:rPr lang="en-US" sz="2300" dirty="0" smtClean="0"/>
              <a:t>Latin changed as Germanic people mixed with Roman population.</a:t>
            </a:r>
          </a:p>
          <a:p>
            <a:pPr lvl="2"/>
            <a:r>
              <a:rPr lang="en-US" sz="2200" dirty="0" smtClean="0"/>
              <a:t>Loss of </a:t>
            </a:r>
            <a:r>
              <a:rPr lang="en-US" sz="2200" b="1" u="sng" dirty="0" smtClean="0">
                <a:solidFill>
                  <a:srgbClr val="FF0000"/>
                </a:solidFill>
              </a:rPr>
              <a:t>established government</a:t>
            </a:r>
            <a:r>
              <a:rPr lang="en-US" sz="2200" dirty="0" smtClean="0"/>
              <a:t>: Germanic tribes did not have </a:t>
            </a:r>
            <a:r>
              <a:rPr lang="en-US" sz="2200" b="1" u="sng" dirty="0" smtClean="0">
                <a:solidFill>
                  <a:srgbClr val="FF0000"/>
                </a:solidFill>
              </a:rPr>
              <a:t>written</a:t>
            </a:r>
            <a:r>
              <a:rPr lang="en-US" sz="2200" dirty="0" smtClean="0"/>
              <a:t> laws nor an </a:t>
            </a:r>
            <a:r>
              <a:rPr lang="en-US" sz="2200" b="1" u="sng" dirty="0" smtClean="0">
                <a:solidFill>
                  <a:srgbClr val="FF0000"/>
                </a:solidFill>
              </a:rPr>
              <a:t>orderly government</a:t>
            </a:r>
            <a:r>
              <a:rPr lang="en-US" sz="2200" dirty="0" smtClean="0"/>
              <a:t> for ruling purposes</a:t>
            </a:r>
          </a:p>
          <a:p>
            <a:endParaRPr lang="en-US" dirty="0"/>
          </a:p>
        </p:txBody>
      </p:sp>
    </p:spTree>
    <p:extLst>
      <p:ext uri="{BB962C8B-B14F-4D97-AF65-F5344CB8AC3E}">
        <p14:creationId xmlns:p14="http://schemas.microsoft.com/office/powerpoint/2010/main" val="342130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9144000" cy="1252728"/>
          </a:xfrm>
        </p:spPr>
        <p:txBody>
          <a:bodyPr>
            <a:normAutofit fontScale="90000"/>
          </a:bodyPr>
          <a:lstStyle/>
          <a:p>
            <a:r>
              <a:rPr lang="en-US" dirty="0" smtClean="0"/>
              <a:t>Spotlight on one invader: The Vikings! </a:t>
            </a:r>
            <a:endParaRPr lang="en-US" dirty="0"/>
          </a:p>
        </p:txBody>
      </p:sp>
      <p:pic>
        <p:nvPicPr>
          <p:cNvPr id="5" name="Picture 4"/>
          <p:cNvPicPr>
            <a:picLocks noChangeAspect="1"/>
          </p:cNvPicPr>
          <p:nvPr/>
        </p:nvPicPr>
        <p:blipFill>
          <a:blip r:embed="rId2"/>
          <a:stretch>
            <a:fillRect/>
          </a:stretch>
        </p:blipFill>
        <p:spPr>
          <a:xfrm>
            <a:off x="636846" y="1476880"/>
            <a:ext cx="7870307" cy="5381120"/>
          </a:xfrm>
          <a:prstGeom prst="rect">
            <a:avLst/>
          </a:prstGeom>
        </p:spPr>
      </p:pic>
    </p:spTree>
    <p:extLst>
      <p:ext uri="{BB962C8B-B14F-4D97-AF65-F5344CB8AC3E}">
        <p14:creationId xmlns:p14="http://schemas.microsoft.com/office/powerpoint/2010/main" val="2184329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ip.jpg"/>
          <p:cNvPicPr>
            <a:picLocks noGrp="1" noChangeAspect="1"/>
          </p:cNvPicPr>
          <p:nvPr>
            <p:ph idx="1"/>
          </p:nvPr>
        </p:nvPicPr>
        <p:blipFill>
          <a:blip r:embed="rId3" cstate="print"/>
          <a:stretch>
            <a:fillRect/>
          </a:stretch>
        </p:blipFill>
        <p:spPr>
          <a:xfrm>
            <a:off x="0" y="1219200"/>
            <a:ext cx="3818026" cy="5372457"/>
          </a:xfrm>
        </p:spPr>
      </p:pic>
      <p:sp>
        <p:nvSpPr>
          <p:cNvPr id="6" name="TextBox 5"/>
          <p:cNvSpPr txBox="1"/>
          <p:nvPr/>
        </p:nvSpPr>
        <p:spPr>
          <a:xfrm>
            <a:off x="1066800" y="6488668"/>
            <a:ext cx="2057400" cy="369332"/>
          </a:xfrm>
          <a:prstGeom prst="rect">
            <a:avLst/>
          </a:prstGeom>
          <a:noFill/>
        </p:spPr>
        <p:txBody>
          <a:bodyPr wrap="square" rtlCol="0">
            <a:spAutoFit/>
          </a:bodyPr>
          <a:lstStyle/>
          <a:p>
            <a:r>
              <a:rPr lang="en-US" dirty="0" err="1" smtClean="0"/>
              <a:t>Drakkar</a:t>
            </a:r>
            <a:endParaRPr lang="en-US" dirty="0"/>
          </a:p>
        </p:txBody>
      </p:sp>
      <p:pic>
        <p:nvPicPr>
          <p:cNvPr id="7" name="Picture 6" descr="Vikingship.jpg"/>
          <p:cNvPicPr>
            <a:picLocks noChangeAspect="1"/>
          </p:cNvPicPr>
          <p:nvPr/>
        </p:nvPicPr>
        <p:blipFill>
          <a:blip r:embed="rId4" cstate="print"/>
          <a:stretch>
            <a:fillRect/>
          </a:stretch>
        </p:blipFill>
        <p:spPr>
          <a:xfrm>
            <a:off x="3590925" y="0"/>
            <a:ext cx="5553075" cy="3238500"/>
          </a:xfrm>
          <a:prstGeom prst="rect">
            <a:avLst/>
          </a:prstGeom>
        </p:spPr>
      </p:pic>
      <p:sp>
        <p:nvSpPr>
          <p:cNvPr id="8" name="TextBox 7"/>
          <p:cNvSpPr txBox="1"/>
          <p:nvPr/>
        </p:nvSpPr>
        <p:spPr>
          <a:xfrm>
            <a:off x="3810000" y="3200400"/>
            <a:ext cx="5486400" cy="3539430"/>
          </a:xfrm>
          <a:prstGeom prst="rect">
            <a:avLst/>
          </a:prstGeom>
          <a:noFill/>
        </p:spPr>
        <p:txBody>
          <a:bodyPr wrap="square" rtlCol="0">
            <a:spAutoFit/>
          </a:bodyPr>
          <a:lstStyle/>
          <a:p>
            <a:r>
              <a:rPr lang="en-US" sz="2800" b="1" dirty="0" smtClean="0"/>
              <a:t>Vikings would raid  in boats called “</a:t>
            </a:r>
            <a:r>
              <a:rPr lang="en-US" sz="2800" b="1" dirty="0" err="1" smtClean="0"/>
              <a:t>Drakkar</a:t>
            </a:r>
            <a:r>
              <a:rPr lang="en-US" sz="2800" b="1" dirty="0" smtClean="0"/>
              <a:t>.” They had a shallow draft for going into shallow bodies of water. If the water got too shallow, they would cut down trees &amp; cart the boats over land. The boats were often fitted with </a:t>
            </a:r>
            <a:r>
              <a:rPr lang="en-US" sz="2800" b="1" dirty="0" smtClean="0">
                <a:solidFill>
                  <a:srgbClr val="FF0000"/>
                </a:solidFill>
              </a:rPr>
              <a:t>dragon</a:t>
            </a:r>
            <a:r>
              <a:rPr lang="en-US" sz="2800" b="1" dirty="0" smtClean="0"/>
              <a:t> heads for “scare” tactics.</a:t>
            </a:r>
            <a:endParaRPr lang="en-US" sz="2800" b="1" dirty="0"/>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4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7.xml><?xml version="1.0" encoding="utf-8"?>
<a:theme xmlns:a="http://schemas.openxmlformats.org/drawingml/2006/main" name="5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8.xml><?xml version="1.0" encoding="utf-8"?>
<a:theme xmlns:a="http://schemas.openxmlformats.org/drawingml/2006/main" name="6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7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TotalTime>
  <Words>1886</Words>
  <Application>Microsoft Office PowerPoint</Application>
  <PresentationFormat>On-screen Show (4:3)</PresentationFormat>
  <Paragraphs>191</Paragraphs>
  <Slides>52</Slides>
  <Notes>15</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52</vt:i4>
      </vt:variant>
    </vt:vector>
  </HeadingPairs>
  <TitlesOfParts>
    <vt:vector size="71" baseType="lpstr">
      <vt:lpstr>Arial</vt:lpstr>
      <vt:lpstr>Calibri</vt:lpstr>
      <vt:lpstr>Corbel</vt:lpstr>
      <vt:lpstr>Franklin Gothic Book</vt:lpstr>
      <vt:lpstr>Franklin Gothic Medium</vt:lpstr>
      <vt:lpstr>Wingdings</vt:lpstr>
      <vt:lpstr>Wingdings 2</vt:lpstr>
      <vt:lpstr>Wingdings 3</vt:lpstr>
      <vt:lpstr>Office Theme</vt:lpstr>
      <vt:lpstr>Module</vt:lpstr>
      <vt:lpstr>1_Module</vt:lpstr>
      <vt:lpstr>3_Module</vt:lpstr>
      <vt:lpstr>2_Module</vt:lpstr>
      <vt:lpstr>4_Module</vt:lpstr>
      <vt:lpstr>5_Module</vt:lpstr>
      <vt:lpstr>6_Module</vt:lpstr>
      <vt:lpstr>7_Module</vt:lpstr>
      <vt:lpstr>8_Module</vt:lpstr>
      <vt:lpstr>Trek</vt:lpstr>
      <vt:lpstr>Unit 4 The Middle Ages @ 500-1500</vt:lpstr>
      <vt:lpstr>Think about it….</vt:lpstr>
      <vt:lpstr>Part I</vt:lpstr>
      <vt:lpstr>What is it?</vt:lpstr>
      <vt:lpstr>Causes of the Middle Ages</vt:lpstr>
      <vt:lpstr>Causes of the Middle Ages</vt:lpstr>
      <vt:lpstr>Causes/Effects of the Middle Ages</vt:lpstr>
      <vt:lpstr>Spotlight on one invader: The Vikings! </vt:lpstr>
      <vt:lpstr>PowerPoint Presentation</vt:lpstr>
      <vt:lpstr>PowerPoint Presentation</vt:lpstr>
      <vt:lpstr>Viking Warriors </vt:lpstr>
      <vt:lpstr>Lindisfarne Abbey</vt:lpstr>
      <vt:lpstr>The most famous find of Viking Raids - The Book of Kells</vt:lpstr>
      <vt:lpstr>Image of Jesus</vt:lpstr>
      <vt:lpstr>Chi Rho</vt:lpstr>
      <vt:lpstr>Book of John</vt:lpstr>
      <vt:lpstr>PowerPoint Presentation</vt:lpstr>
      <vt:lpstr>Effects of the Middle Ages</vt:lpstr>
      <vt:lpstr>Effects of the Middle Ages</vt:lpstr>
      <vt:lpstr>Effects of the Middle Ages</vt:lpstr>
      <vt:lpstr>Part II</vt:lpstr>
      <vt:lpstr>Germanic Kingdoms Emerge</vt:lpstr>
      <vt:lpstr>Germanic Kingdoms Emerge</vt:lpstr>
      <vt:lpstr>Germanic Kingdoms Emerge</vt:lpstr>
      <vt:lpstr>Germanic Kingdoms Emerge</vt:lpstr>
      <vt:lpstr>Charlemagne</vt:lpstr>
      <vt:lpstr>Charlemagne</vt:lpstr>
      <vt:lpstr>Charlemagne</vt:lpstr>
      <vt:lpstr>Germanic Kingdoms Emerge</vt:lpstr>
      <vt:lpstr>Germanic Kingdoms Emerge</vt:lpstr>
      <vt:lpstr>RESULT - </vt:lpstr>
      <vt:lpstr>Back in England: </vt:lpstr>
      <vt:lpstr>A. William the Conqueror</vt:lpstr>
      <vt:lpstr>PowerPoint Presentation</vt:lpstr>
      <vt:lpstr>Bayeux Tapestry</vt:lpstr>
      <vt:lpstr>6. Other Changes ----</vt:lpstr>
      <vt:lpstr>PowerPoint Presentation</vt:lpstr>
      <vt:lpstr>Inside….</vt:lpstr>
      <vt:lpstr>7. Growth of Trade &amp; Banking</vt:lpstr>
      <vt:lpstr>Medieval Life</vt:lpstr>
      <vt:lpstr>Growth of Towns &amp; Cities</vt:lpstr>
      <vt:lpstr>PowerPoint Presentation</vt:lpstr>
      <vt:lpstr>Villager’s Home</vt:lpstr>
      <vt:lpstr>Inside…</vt:lpstr>
      <vt:lpstr>with the animals</vt:lpstr>
      <vt:lpstr>Living in “town”</vt:lpstr>
      <vt:lpstr>Example: OXFORD</vt:lpstr>
      <vt:lpstr>The 1300’s </vt:lpstr>
      <vt:lpstr>The 1300’s </vt:lpstr>
      <vt:lpstr>The 1300’s </vt:lpstr>
      <vt:lpstr>The 1300’s </vt:lpstr>
      <vt:lpstr>Dance of Death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 @ 500-1500</dc:title>
  <dc:creator>Lisa</dc:creator>
  <cp:lastModifiedBy>Cheatham Lisa K</cp:lastModifiedBy>
  <cp:revision>88</cp:revision>
  <dcterms:created xsi:type="dcterms:W3CDTF">2007-09-09T22:16:00Z</dcterms:created>
  <dcterms:modified xsi:type="dcterms:W3CDTF">2015-10-12T14:10:23Z</dcterms:modified>
</cp:coreProperties>
</file>