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4" r:id="rId3"/>
    <p:sldId id="257" r:id="rId4"/>
    <p:sldId id="265" r:id="rId5"/>
    <p:sldId id="258" r:id="rId6"/>
    <p:sldId id="259" r:id="rId7"/>
    <p:sldId id="266" r:id="rId8"/>
    <p:sldId id="267" r:id="rId9"/>
    <p:sldId id="268" r:id="rId10"/>
    <p:sldId id="270" r:id="rId11"/>
    <p:sldId id="269" r:id="rId12"/>
    <p:sldId id="271" r:id="rId13"/>
    <p:sldId id="272" r:id="rId14"/>
    <p:sldId id="273" r:id="rId15"/>
    <p:sldId id="274" r:id="rId16"/>
    <p:sldId id="275" r:id="rId1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6" d="100"/>
          <a:sy n="56" d="100"/>
        </p:scale>
        <p:origin x="84" y="3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AEACCF2-FBE8-4B76-956C-52911FB25420}" type="datetimeFigureOut">
              <a:rPr lang="en-US"/>
              <a:pPr>
                <a:defRPr/>
              </a:pPr>
              <a:t>1/12/2015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DF358A17-AE45-43C1-9DC1-89C0BCA34C78}" type="slidenum">
              <a:rPr lang="en-US"/>
              <a:pPr>
                <a:defRPr/>
              </a:pPr>
              <a:t>‹#›</a:t>
            </a:fld>
            <a:endParaRPr lang="en-US"/>
          </a:p>
        </p:txBody>
      </p:sp>
    </p:spTree>
    <p:extLst>
      <p:ext uri="{BB962C8B-B14F-4D97-AF65-F5344CB8AC3E}">
        <p14:creationId xmlns:p14="http://schemas.microsoft.com/office/powerpoint/2010/main" val="11888870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p:spPr>
      </p:sp>
      <p:sp>
        <p:nvSpPr>
          <p:cNvPr id="112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126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48B301E-04F2-4275-BC20-3A5B362D05D7}"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2750205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p:spPr>
      </p:sp>
      <p:sp>
        <p:nvSpPr>
          <p:cNvPr id="1229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229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7C292BF-290C-429E-81D8-00FFD5A14542}"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1564032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33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C9576BC-DE2D-41CF-8DB5-7DA7A3B37A31}" type="slidenum">
              <a:rPr lang="en-US"/>
              <a:pPr fontAlgn="base">
                <a:spcBef>
                  <a:spcPct val="0"/>
                </a:spcBef>
                <a:spcAft>
                  <a:spcPct val="0"/>
                </a:spcAft>
              </a:pPr>
              <a:t>6</a:t>
            </a:fld>
            <a:endParaRPr lang="en-US"/>
          </a:p>
        </p:txBody>
      </p:sp>
    </p:spTree>
    <p:extLst>
      <p:ext uri="{BB962C8B-B14F-4D97-AF65-F5344CB8AC3E}">
        <p14:creationId xmlns:p14="http://schemas.microsoft.com/office/powerpoint/2010/main" val="1642144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5A7236E-6F36-49F6-A8A8-EA5D9D2B373C}" type="datetimeFigureOut">
              <a:rPr lang="en-US"/>
              <a:pPr>
                <a:defRPr/>
              </a:pPr>
              <a:t>1/12/2015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3A312DA-DE03-4F4E-98AD-B1CF8FD2BBA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8C4BA5-6E20-41DB-A747-CB842333287D}" type="datetimeFigureOut">
              <a:rPr lang="en-US"/>
              <a:pPr>
                <a:defRPr/>
              </a:pPr>
              <a:t>1/12/2015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3C809CD-E00C-43E2-A387-639A45726AE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9C64B63-453C-4751-B1E5-46D743043A36}" type="datetimeFigureOut">
              <a:rPr lang="en-US"/>
              <a:pPr>
                <a:defRPr/>
              </a:pPr>
              <a:t>1/12/2015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027DBF-ECEF-4B75-8A38-CB096E51AE0B}"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5549163-75FC-4D5F-85A7-E5A9728D1139}" type="datetimeFigureOut">
              <a:rPr lang="en-US"/>
              <a:pPr>
                <a:defRPr/>
              </a:pPr>
              <a:t>1/12/2015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6E0E8E9-F21A-4F2D-84A9-CC245BCF345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3D3FF66-B60B-4E2C-9E49-B6648568BEAC}" type="datetimeFigureOut">
              <a:rPr lang="en-US"/>
              <a:pPr>
                <a:defRPr/>
              </a:pPr>
              <a:t>1/12/2015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C5CCE3B-AD93-4F49-845E-2095D991524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F6392D-7379-4C04-9D64-73D8C3F65BD6}" type="datetimeFigureOut">
              <a:rPr lang="en-US"/>
              <a:pPr>
                <a:defRPr/>
              </a:pPr>
              <a:t>1/12/2015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92B737-4923-41A3-BC15-B1FD58BAD5A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E953F9C-F970-4CE5-A6AF-CF09361FB172}" type="datetimeFigureOut">
              <a:rPr lang="en-US"/>
              <a:pPr>
                <a:defRPr/>
              </a:pPr>
              <a:t>1/12/2015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769B5D4-263D-4B64-BAEA-FA8A13CE5A0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735D482-C350-402A-83C5-72500DDD252B}" type="datetimeFigureOut">
              <a:rPr lang="en-US"/>
              <a:pPr>
                <a:defRPr/>
              </a:pPr>
              <a:t>1/12/2015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6B46BF6-CFF1-4EF2-A6FE-532BB2EF00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753C049-2762-4721-B917-3669944CE0F2}" type="datetimeFigureOut">
              <a:rPr lang="en-US"/>
              <a:pPr>
                <a:defRPr/>
              </a:pPr>
              <a:t>1/12/2015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3B23220-C170-4EE5-8812-F527508BC95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1869327-4F89-4B5A-8E23-319645A29B15}" type="datetimeFigureOut">
              <a:rPr lang="en-US"/>
              <a:pPr>
                <a:defRPr/>
              </a:pPr>
              <a:t>1/12/2015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BBF622B-320C-436A-94AF-1C5D1A14090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7A76B86-F7BC-4723-98D3-73ED874190BF}" type="datetimeFigureOut">
              <a:rPr lang="en-US"/>
              <a:pPr>
                <a:defRPr/>
              </a:pPr>
              <a:t>1/12/2015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94581E-5931-4908-A39D-26EFBCA0641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B194E9E7-0DA2-4CBB-89E0-880A179B33E8}" type="datetimeFigureOut">
              <a:rPr lang="en-US"/>
              <a:pPr>
                <a:defRPr/>
              </a:pPr>
              <a:t>1/12/2015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3566FEC9-7993-4272-B011-728A69BC23A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p:txBody>
          <a:bodyPr/>
          <a:lstStyle/>
          <a:p>
            <a:r>
              <a:rPr lang="en-US" sz="4800" b="1" smtClean="0"/>
              <a:t>Exploration &amp; Discovery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big were his ships?</a:t>
            </a:r>
            <a:endParaRPr lang="en-US" dirty="0"/>
          </a:p>
        </p:txBody>
      </p:sp>
      <p:pic>
        <p:nvPicPr>
          <p:cNvPr id="4" name="Picture 2" descr="http://www.alrahalah.com/wp-content/uploads/2010/09/ChinaZhengHeShip1405vsSantaMaria500pxw.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9625" y="1417638"/>
            <a:ext cx="7884750" cy="4983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1886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4225" y="1440642"/>
            <a:ext cx="8735550" cy="4572000"/>
          </a:xfrm>
          <a:prstGeom prst="rect">
            <a:avLst/>
          </a:prstGeom>
        </p:spPr>
      </p:pic>
      <p:sp>
        <p:nvSpPr>
          <p:cNvPr id="8" name="Title 7"/>
          <p:cNvSpPr>
            <a:spLocks noGrp="1"/>
          </p:cNvSpPr>
          <p:nvPr>
            <p:ph type="title"/>
          </p:nvPr>
        </p:nvSpPr>
        <p:spPr/>
        <p:txBody>
          <a:bodyPr/>
          <a:lstStyle/>
          <a:p>
            <a:r>
              <a:rPr lang="en-US" dirty="0" smtClean="0"/>
              <a:t>Where all did he go?</a:t>
            </a:r>
            <a:endParaRPr lang="en-US" dirty="0"/>
          </a:p>
        </p:txBody>
      </p:sp>
    </p:spTree>
    <p:extLst>
      <p:ext uri="{BB962C8B-B14F-4D97-AF65-F5344CB8AC3E}">
        <p14:creationId xmlns:p14="http://schemas.microsoft.com/office/powerpoint/2010/main" val="2945752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he look like?</a:t>
            </a:r>
            <a:endParaRPr lang="en-US" dirty="0"/>
          </a:p>
        </p:txBody>
      </p:sp>
      <p:pic>
        <p:nvPicPr>
          <p:cNvPr id="6146" name="Picture 2" descr="http://www.muslimheritage.com/sites/default/files/zheng_he_02.jpg?slideshow=true&amp;slideshowAuto=false&amp;slideshowSpeed=4000&amp;speed=350&amp;transition=elastic"/>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71337" y="1394634"/>
            <a:ext cx="4201326" cy="525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9500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5818"/>
          </a:xfrm>
        </p:spPr>
        <p:txBody>
          <a:bodyPr/>
          <a:lstStyle/>
          <a:p>
            <a:r>
              <a:rPr lang="en-US" dirty="0" smtClean="0"/>
              <a:t>The Atlantic World</a:t>
            </a:r>
            <a:endParaRPr lang="en-US" dirty="0"/>
          </a:p>
        </p:txBody>
      </p:sp>
      <p:sp>
        <p:nvSpPr>
          <p:cNvPr id="4" name="Rectangle 1"/>
          <p:cNvSpPr>
            <a:spLocks noGrp="1" noChangeArrowheads="1"/>
          </p:cNvSpPr>
          <p:nvPr>
            <p:ph idx="1"/>
          </p:nvPr>
        </p:nvSpPr>
        <p:spPr bwMode="auto">
          <a:xfrm>
            <a:off x="0" y="1125900"/>
            <a:ext cx="9144000"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After Columbus bumps into Hispaniola, Spain decides to colonize the area.  Other explorers follow, they are called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CONQUISTADORS</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 . </a:t>
            </a:r>
            <a:r>
              <a:rPr lang="en-US" altLang="en-US" sz="2800" b="1" u="sng"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HERNAN</a:t>
            </a:r>
            <a:r>
              <a:rPr lang="en-US" altLang="en-US" sz="2800" b="1"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 </a:t>
            </a:r>
            <a:r>
              <a:rPr lang="en-US" altLang="en-US" sz="2800" b="1" u="sng" dirty="0">
                <a:solidFill>
                  <a:srgbClr val="FF0000"/>
                </a:solidFill>
                <a:latin typeface="Arial Narrow" panose="020B0606020202030204" pitchFamily="34" charset="0"/>
                <a:ea typeface="Times New Roman" panose="02020603050405020304" pitchFamily="18" charset="0"/>
                <a:cs typeface="Tahoma" panose="020B0604030504040204" pitchFamily="34" charset="0"/>
              </a:rPr>
              <a:t>CORTEZ</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 lands on the shores of Mexico, and discovers the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AZTECS</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 Because of an ancient legend of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QUETZACOATL</a:t>
            </a:r>
            <a:r>
              <a:rPr kumimoji="0" lang="en-US" altLang="en-US" sz="2800" b="0" i="0" u="none" strike="noStrike" cap="none" normalizeH="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the Aztecs accept Cortes with open arms. He conquers the Aztecs because they have superior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TECHNOLOGY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and because they bring with them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WEAPONS</a:t>
            </a:r>
            <a:r>
              <a:rPr kumimoji="0" lang="en-US" altLang="en-US" sz="2800" b="0" i="0" u="none"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like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GUNS &amp; CANNONS. </a:t>
            </a:r>
            <a:endParaRPr kumimoji="0" lang="en-US" altLang="en-US" sz="2800" b="1" i="0" u="sng" strike="noStrike" cap="none" normalizeH="0" baseline="0" dirty="0" smtClean="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lang="en-US" altLang="en-US" sz="2800" b="1" u="sng"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FRANCISCO PIZARRO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marched his men into Peru and conquered (destroyed) the Inca. Spain was busy building an empire – relationships were formed (the children of these were called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MESTIZOS</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a:t>
            </a:r>
            <a:r>
              <a:rPr kumimoji="0" lang="en-US" altLang="en-US" sz="2800" b="0" i="0" u="none" strike="noStrike" cap="none" normalizeH="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The Spanish used the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ENCOMIENDA</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 system of control which is very close to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SLAVERY</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 The Spanish push North using primarily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PRIESTS</a:t>
            </a:r>
            <a:r>
              <a:rPr kumimoji="0" lang="en-US" altLang="en-US" sz="2800" b="0" i="0" u="none"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to explore &amp; settle. </a:t>
            </a:r>
            <a:endParaRPr kumimoji="0" lang="en-US" altLang="en-US"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349150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0" y="413266"/>
            <a:ext cx="9144000"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Prior to the 1400s, slavery was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rPr>
              <a:t>COLORLESS</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a:t>
            </a:r>
            <a:r>
              <a:rPr kumimoji="0" lang="en-US" altLang="en-US" sz="2800" b="0" i="0" u="none" strike="noStrike" cap="none" normalizeH="0" dirty="0" smtClean="0">
                <a:ln>
                  <a:noFill/>
                </a:ln>
                <a:solidFill>
                  <a:schemeClr val="tx1"/>
                </a:solidFill>
                <a:effectLst/>
                <a:latin typeface="Arial Narrow" panose="020B0606020202030204" pitchFamily="34" charset="0"/>
                <a:ea typeface="Times New Roman" panose="02020603050405020304" pitchFamily="18" charset="0"/>
              </a:rPr>
              <a:t>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Slavery began because of the need of cheap laborers in the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rPr>
              <a:t>NEW WORLD</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At first, the Spanish and Portuguese tried to use the native Americans as slave labor, but that didn’t work. Why?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rPr>
              <a:t>THEY HAD NO IMMUNITY TO EUROPEAN DISEASES</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Remember, there was slavery already in Africa. Many kings would enslave their enemies (if they weren’t Muslim). So what do you do with all the captives who aren’t Muslim? </a:t>
            </a:r>
            <a:r>
              <a:rPr kumimoji="0" lang="en-US" altLang="en-US" sz="2800" b="0" i="1"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You sell them for gold</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1"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Africans, as slaves, had several advantages over the native Americans.</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1) had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rPr>
              <a:t>IMMUNITY</a:t>
            </a:r>
            <a:r>
              <a:rPr kumimoji="0" lang="en-US" altLang="en-US" sz="2800" b="0" i="0" u="none"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rPr>
              <a:t>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to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rPr>
              <a:t>EUROPEAN DISEASES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2) good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rPr>
              <a:t>AGRICULTURALISTS</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and 3) didn’t know their way around the new land 4) harder to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rPr>
              <a:t>BLEND IN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if they did escape. (skin color). This business would later become known as the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rPr>
              <a:t>ATLANTIC SLAVE TRADE. </a:t>
            </a:r>
            <a:endParaRPr kumimoji="0" lang="en-US" altLang="en-US" sz="2800" b="1" i="0" u="sng"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val="641404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691" y="35943"/>
            <a:ext cx="9144000" cy="5821363"/>
          </a:xfrm>
        </p:spPr>
        <p:txBody>
          <a:bodyPr/>
          <a:lstStyle/>
          <a:p>
            <a:pPr marL="0" lvl="0" indent="0" eaLnBrk="0" hangingPunct="0">
              <a:spcBef>
                <a:spcPct val="0"/>
              </a:spcBef>
              <a:buNone/>
              <a:tabLst>
                <a:tab pos="457200" algn="l"/>
              </a:tabLst>
            </a:pPr>
            <a:r>
              <a:rPr lang="en-US" altLang="en-US" dirty="0">
                <a:latin typeface="Arial Narrow" panose="020B0606020202030204" pitchFamily="34" charset="0"/>
                <a:ea typeface="Times New Roman" panose="02020603050405020304" pitchFamily="18" charset="0"/>
              </a:rPr>
              <a:t>Spain became the early leader in the slave business (slaves to the Americas &amp; islands)  followed by Portugal (slaves to Brazil). Much later, nearly by 1700 England came to dominate the slave trade in the Atlantic (primarily to the islands). Africans cooperated with this venture, wanting gold and guns, and would bring their captives to port cities for trade. Very few African kings spoke up against this travesty. The journey through the Atlantic was called </a:t>
            </a:r>
            <a:r>
              <a:rPr lang="en-US" altLang="en-US" b="1" u="sng" dirty="0" smtClean="0">
                <a:solidFill>
                  <a:srgbClr val="FF0000"/>
                </a:solidFill>
                <a:latin typeface="Arial Narrow" panose="020B0606020202030204" pitchFamily="34" charset="0"/>
                <a:ea typeface="Times New Roman" panose="02020603050405020304" pitchFamily="18" charset="0"/>
              </a:rPr>
              <a:t>TRIANGULAR TRADE </a:t>
            </a:r>
            <a:r>
              <a:rPr lang="en-US" altLang="en-US" dirty="0" smtClean="0">
                <a:latin typeface="Arial Narrow" panose="020B0606020202030204" pitchFamily="34" charset="0"/>
                <a:ea typeface="Times New Roman" panose="02020603050405020304" pitchFamily="18" charset="0"/>
              </a:rPr>
              <a:t>and </a:t>
            </a:r>
            <a:r>
              <a:rPr lang="en-US" altLang="en-US" dirty="0">
                <a:latin typeface="Arial Narrow" panose="020B0606020202030204" pitchFamily="34" charset="0"/>
                <a:ea typeface="Times New Roman" panose="02020603050405020304" pitchFamily="18" charset="0"/>
              </a:rPr>
              <a:t>the </a:t>
            </a:r>
            <a:r>
              <a:rPr lang="en-US" altLang="en-US" b="1" u="sng" dirty="0" smtClean="0">
                <a:solidFill>
                  <a:srgbClr val="FF0000"/>
                </a:solidFill>
                <a:latin typeface="Arial Narrow" panose="020B0606020202030204" pitchFamily="34" charset="0"/>
                <a:ea typeface="Times New Roman" panose="02020603050405020304" pitchFamily="18" charset="0"/>
              </a:rPr>
              <a:t>MIDDLE PASSAGE </a:t>
            </a:r>
            <a:r>
              <a:rPr lang="en-US" altLang="en-US" dirty="0" smtClean="0">
                <a:latin typeface="Arial Narrow" panose="020B0606020202030204" pitchFamily="34" charset="0"/>
                <a:ea typeface="Times New Roman" panose="02020603050405020304" pitchFamily="18" charset="0"/>
              </a:rPr>
              <a:t>was </a:t>
            </a:r>
            <a:r>
              <a:rPr lang="en-US" altLang="en-US" dirty="0">
                <a:latin typeface="Arial Narrow" panose="020B0606020202030204" pitchFamily="34" charset="0"/>
                <a:ea typeface="Times New Roman" panose="02020603050405020304" pitchFamily="18" charset="0"/>
              </a:rPr>
              <a:t>considered the worst part of the journey. </a:t>
            </a:r>
            <a:r>
              <a:rPr lang="en-US" altLang="en-US" dirty="0" smtClean="0">
                <a:latin typeface="Arial Narrow" panose="020B0606020202030204" pitchFamily="34" charset="0"/>
                <a:ea typeface="Times New Roman" panose="02020603050405020304" pitchFamily="18" charset="0"/>
              </a:rPr>
              <a:t> </a:t>
            </a:r>
            <a:r>
              <a:rPr lang="en-US" altLang="en-US" i="1" dirty="0" smtClean="0">
                <a:latin typeface="Arial Narrow" panose="020B0606020202030204" pitchFamily="34" charset="0"/>
                <a:ea typeface="Times New Roman" panose="02020603050405020304" pitchFamily="18" charset="0"/>
              </a:rPr>
              <a:t>Consequences </a:t>
            </a:r>
            <a:r>
              <a:rPr lang="en-US" altLang="en-US" i="1" dirty="0">
                <a:latin typeface="Arial Narrow" panose="020B0606020202030204" pitchFamily="34" charset="0"/>
                <a:ea typeface="Times New Roman" panose="02020603050405020304" pitchFamily="18" charset="0"/>
              </a:rPr>
              <a:t>of the slave trade</a:t>
            </a:r>
            <a:r>
              <a:rPr lang="en-US" altLang="en-US" dirty="0">
                <a:latin typeface="Arial Narrow" panose="020B0606020202030204" pitchFamily="34" charset="0"/>
                <a:ea typeface="Times New Roman" panose="02020603050405020304" pitchFamily="18" charset="0"/>
              </a:rPr>
              <a:t>: </a:t>
            </a:r>
            <a:r>
              <a:rPr lang="en-US" altLang="en-US" b="1" u="sng" dirty="0">
                <a:solidFill>
                  <a:srgbClr val="FF0000"/>
                </a:solidFill>
                <a:latin typeface="Arial Narrow" panose="020B0606020202030204" pitchFamily="34" charset="0"/>
                <a:ea typeface="Times New Roman" panose="02020603050405020304" pitchFamily="18" charset="0"/>
              </a:rPr>
              <a:t>1) </a:t>
            </a:r>
            <a:r>
              <a:rPr lang="en-US" altLang="en-US" b="1" u="sng" dirty="0" smtClean="0">
                <a:solidFill>
                  <a:srgbClr val="FF0000"/>
                </a:solidFill>
                <a:latin typeface="Arial Narrow" panose="020B0606020202030204" pitchFamily="34" charset="0"/>
                <a:ea typeface="Times New Roman" panose="02020603050405020304" pitchFamily="18" charset="0"/>
              </a:rPr>
              <a:t>MANY CULTURES DISAPPEARED 2</a:t>
            </a:r>
            <a:r>
              <a:rPr lang="en-US" altLang="en-US" b="1" u="sng" dirty="0">
                <a:solidFill>
                  <a:srgbClr val="FF0000"/>
                </a:solidFill>
                <a:latin typeface="Arial Narrow" panose="020B0606020202030204" pitchFamily="34" charset="0"/>
                <a:ea typeface="Times New Roman" panose="02020603050405020304" pitchFamily="18" charset="0"/>
              </a:rPr>
              <a:t>) </a:t>
            </a:r>
            <a:r>
              <a:rPr lang="en-US" altLang="en-US" b="1" u="sng" dirty="0" smtClean="0">
                <a:solidFill>
                  <a:srgbClr val="FF0000"/>
                </a:solidFill>
                <a:latin typeface="Arial Narrow" panose="020B0606020202030204" pitchFamily="34" charset="0"/>
                <a:ea typeface="Times New Roman" panose="02020603050405020304" pitchFamily="18" charset="0"/>
              </a:rPr>
              <a:t>SOMETIMES WHOLE GENERATIONS WOULD BE LOST </a:t>
            </a:r>
            <a:r>
              <a:rPr lang="en-US" altLang="en-US" b="1" u="sng" dirty="0">
                <a:solidFill>
                  <a:srgbClr val="FF0000"/>
                </a:solidFill>
                <a:latin typeface="Arial Narrow" panose="020B0606020202030204" pitchFamily="34" charset="0"/>
                <a:ea typeface="Times New Roman" panose="02020603050405020304" pitchFamily="18" charset="0"/>
              </a:rPr>
              <a:t>3) </a:t>
            </a:r>
            <a:r>
              <a:rPr lang="en-US" altLang="en-US" b="1" u="sng" dirty="0" smtClean="0">
                <a:solidFill>
                  <a:srgbClr val="FF0000"/>
                </a:solidFill>
                <a:latin typeface="Arial Narrow" panose="020B0606020202030204" pitchFamily="34" charset="0"/>
                <a:ea typeface="Times New Roman" panose="02020603050405020304" pitchFamily="18" charset="0"/>
              </a:rPr>
              <a:t>FAMILIES COMPLETELY TORN APART OR DISAPPEARED 4</a:t>
            </a:r>
            <a:r>
              <a:rPr lang="en-US" altLang="en-US" b="1" u="sng" dirty="0">
                <a:solidFill>
                  <a:srgbClr val="FF0000"/>
                </a:solidFill>
                <a:latin typeface="Arial Narrow" panose="020B0606020202030204" pitchFamily="34" charset="0"/>
                <a:ea typeface="Times New Roman" panose="02020603050405020304" pitchFamily="18" charset="0"/>
              </a:rPr>
              <a:t>) </a:t>
            </a:r>
            <a:r>
              <a:rPr lang="en-US" altLang="en-US" b="1" u="sng" dirty="0" smtClean="0">
                <a:solidFill>
                  <a:srgbClr val="FF0000"/>
                </a:solidFill>
                <a:latin typeface="Arial Narrow" panose="020B0606020202030204" pitchFamily="34" charset="0"/>
                <a:ea typeface="Times New Roman" panose="02020603050405020304" pitchFamily="18" charset="0"/>
              </a:rPr>
              <a:t>HISTORY WAS COMPLETELY LOST. </a:t>
            </a:r>
            <a:endParaRPr lang="en-US" altLang="en-US" b="1" u="sng" dirty="0">
              <a:solidFill>
                <a:srgbClr val="FF0000"/>
              </a:solidFill>
            </a:endParaRPr>
          </a:p>
          <a:p>
            <a:pPr marL="0" indent="0">
              <a:buNone/>
            </a:pPr>
            <a:endParaRPr lang="en-US" dirty="0"/>
          </a:p>
        </p:txBody>
      </p:sp>
    </p:spTree>
    <p:extLst>
      <p:ext uri="{BB962C8B-B14F-4D97-AF65-F5344CB8AC3E}">
        <p14:creationId xmlns:p14="http://schemas.microsoft.com/office/powerpoint/2010/main" val="13142367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0" y="0"/>
            <a:ext cx="9144000" cy="6986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The Columbian Exchange, is a term used for the transfer of foods, plants and animals back and forth from the Americas to Western Europe. (PG 572)</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Some of the most important items that came FROM the Americas were: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rPr>
              <a:t>CORN,</a:t>
            </a:r>
            <a:r>
              <a:rPr kumimoji="0" lang="en-US" altLang="en-US" sz="2800" b="1" i="0" u="sng" strike="noStrike" cap="none" normalizeH="0" dirty="0" smtClean="0">
                <a:ln>
                  <a:noFill/>
                </a:ln>
                <a:solidFill>
                  <a:srgbClr val="FF0000"/>
                </a:solidFill>
                <a:effectLst/>
                <a:latin typeface="Arial Narrow" panose="020B0606020202030204" pitchFamily="34" charset="0"/>
                <a:ea typeface="Times New Roman" panose="02020603050405020304" pitchFamily="18" charset="0"/>
              </a:rPr>
              <a:t> POTATO, TOMATO, CACAO, TURKEY</a:t>
            </a:r>
            <a:endParaRPr kumimoji="0" lang="en-US" altLang="en-US" sz="2800" b="1" i="0" u="sng" strike="noStrike" cap="none" normalizeH="0" baseline="0" dirty="0" smtClean="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Some of the most important items that came TO the Americas were: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rPr>
              <a:t>HORSE, GRAPES, PEACH, GRAINS, DISEASES</a:t>
            </a:r>
            <a:endParaRPr kumimoji="0" lang="en-US" altLang="en-US" sz="2800" b="1" i="0" u="sng" strike="noStrike" cap="none" normalizeH="0" baseline="0" dirty="0" smtClean="0">
              <a:ln>
                <a:noFill/>
              </a:ln>
              <a:solidFill>
                <a:srgbClr val="FF0000"/>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Because of all these new things to trade –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rPr>
              <a:t>CAPITALISM</a:t>
            </a:r>
            <a:r>
              <a:rPr kumimoji="0" lang="en-US" altLang="en-US" sz="2800" b="0" i="0" u="none"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rPr>
              <a:t>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started to grow along with a type of business called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rPr>
              <a:t>JOINT STOCK COMPANIES</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 This is were everyone puts their money together to get a profit. </a:t>
            </a:r>
            <a:endParaRPr kumimoji="0" lang="en-US" altLang="en-US" sz="2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Overall now, nations can achieve a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rPr>
              <a:t>FAVORABLE OF TRADE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rPr>
              <a:t>and increase their wealth, trade increases and people are eating better and living longer. Also, nations now recognize themselves as an IDENTITY which produces monarchs who have the need to fuel their power through their colonies. </a:t>
            </a:r>
            <a:endParaRPr kumimoji="0" lang="en-US" altLang="en-US" sz="2800" b="0" i="0" u="none" strike="noStrike" cap="none" normalizeH="0" baseline="0" dirty="0" smtClean="0">
              <a:ln>
                <a:noFill/>
              </a:ln>
              <a:solidFill>
                <a:schemeClr val="tx1"/>
              </a:solidFill>
              <a:effectLst/>
            </a:endParaRPr>
          </a:p>
        </p:txBody>
      </p:sp>
    </p:spTree>
    <p:extLst>
      <p:ext uri="{BB962C8B-B14F-4D97-AF65-F5344CB8AC3E}">
        <p14:creationId xmlns:p14="http://schemas.microsoft.com/office/powerpoint/2010/main" val="16936606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GPS’s </a:t>
            </a:r>
            <a:endParaRPr lang="en-US" dirty="0"/>
          </a:p>
        </p:txBody>
      </p:sp>
      <p:sp>
        <p:nvSpPr>
          <p:cNvPr id="3" name="Content Placeholder 2"/>
          <p:cNvSpPr>
            <a:spLocks noGrp="1"/>
          </p:cNvSpPr>
          <p:nvPr>
            <p:ph idx="1"/>
          </p:nvPr>
        </p:nvSpPr>
        <p:spPr>
          <a:xfrm>
            <a:off x="0" y="1396072"/>
            <a:ext cx="9144000" cy="4525963"/>
          </a:xfrm>
        </p:spPr>
        <p:txBody>
          <a:bodyPr/>
          <a:lstStyle/>
          <a:p>
            <a:pPr marL="0" indent="0">
              <a:buNone/>
            </a:pPr>
            <a:r>
              <a:rPr lang="en-US" dirty="0" smtClean="0"/>
              <a:t>WH10 Analyze the impact of the age of discovery and expansion into the Americas, Africa, and Asia</a:t>
            </a:r>
          </a:p>
          <a:p>
            <a:pPr marL="514350" indent="-514350">
              <a:buAutoNum type="alphaUcPeriod"/>
            </a:pPr>
            <a:r>
              <a:rPr lang="en-US" dirty="0" smtClean="0"/>
              <a:t>Explain the roles of explorers and conquistadors’ include </a:t>
            </a:r>
            <a:r>
              <a:rPr lang="en-US" u="sng" dirty="0" smtClean="0"/>
              <a:t>Zheng He, Vasco da Gama, </a:t>
            </a:r>
            <a:r>
              <a:rPr lang="en-US" u="sng" dirty="0" err="1" smtClean="0"/>
              <a:t>Christorpher</a:t>
            </a:r>
            <a:r>
              <a:rPr lang="en-US" u="sng" dirty="0" smtClean="0"/>
              <a:t> Columbus, Ferdinand Magellan, James Cook, and Samuel de Champlain</a:t>
            </a:r>
            <a:r>
              <a:rPr lang="en-US" dirty="0" smtClean="0"/>
              <a:t>. </a:t>
            </a:r>
          </a:p>
          <a:p>
            <a:pPr marL="514350" indent="-514350">
              <a:buAutoNum type="alphaUcPeriod"/>
            </a:pPr>
            <a:r>
              <a:rPr lang="en-US" dirty="0" smtClean="0"/>
              <a:t>Define the </a:t>
            </a:r>
            <a:r>
              <a:rPr lang="en-US" u="sng" dirty="0" smtClean="0"/>
              <a:t>Columbian Exchange </a:t>
            </a:r>
            <a:r>
              <a:rPr lang="en-US" dirty="0" smtClean="0"/>
              <a:t>and its global economic and cultural impact. </a:t>
            </a:r>
          </a:p>
          <a:p>
            <a:pPr marL="514350" indent="-514350">
              <a:buAutoNum type="alphaUcPeriod"/>
            </a:pPr>
            <a:r>
              <a:rPr lang="en-US" dirty="0" smtClean="0"/>
              <a:t>Explain the role of improved technology in European exploration; include the </a:t>
            </a:r>
            <a:r>
              <a:rPr lang="en-US" u="sng" dirty="0" smtClean="0"/>
              <a:t>astrolabe</a:t>
            </a:r>
            <a:r>
              <a:rPr lang="en-US" dirty="0" smtClean="0"/>
              <a:t>.</a:t>
            </a:r>
            <a:endParaRPr lang="en-US" dirty="0"/>
          </a:p>
        </p:txBody>
      </p:sp>
    </p:spTree>
    <p:extLst>
      <p:ext uri="{BB962C8B-B14F-4D97-AF65-F5344CB8AC3E}">
        <p14:creationId xmlns:p14="http://schemas.microsoft.com/office/powerpoint/2010/main" val="967762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868363"/>
          </a:xfrm>
        </p:spPr>
        <p:txBody>
          <a:bodyPr/>
          <a:lstStyle/>
          <a:p>
            <a:r>
              <a:rPr lang="en-US" sz="4800" b="1" u="sng" smtClean="0"/>
              <a:t>The Beginning of Exploration</a:t>
            </a:r>
          </a:p>
        </p:txBody>
      </p:sp>
      <p:sp>
        <p:nvSpPr>
          <p:cNvPr id="4099" name="Content Placeholder 2"/>
          <p:cNvSpPr>
            <a:spLocks noGrp="1"/>
          </p:cNvSpPr>
          <p:nvPr>
            <p:ph idx="1"/>
          </p:nvPr>
        </p:nvSpPr>
        <p:spPr>
          <a:xfrm>
            <a:off x="0" y="868362"/>
            <a:ext cx="9144000" cy="5989637"/>
          </a:xfrm>
        </p:spPr>
        <p:txBody>
          <a:bodyPr/>
          <a:lstStyle/>
          <a:p>
            <a:r>
              <a:rPr lang="en-US" sz="4000" b="1" dirty="0" smtClean="0"/>
              <a:t>Exploration didn’t happen for Western Europe after 1430. Why? </a:t>
            </a:r>
            <a:r>
              <a:rPr lang="en-US" sz="4000" b="1" u="sng" dirty="0" smtClean="0"/>
              <a:t>They didn’t have adequate navigation instruments, and they needed better ships. </a:t>
            </a:r>
          </a:p>
          <a:p>
            <a:r>
              <a:rPr lang="en-US" sz="4000" b="1" dirty="0" smtClean="0"/>
              <a:t>It was through contacts with Arab merchants that these advancements were able to occur (By the way, the Arabs learned from the Chinese!)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Grp="1" noChangeArrowheads="1"/>
          </p:cNvSpPr>
          <p:nvPr>
            <p:ph idx="1"/>
          </p:nvPr>
        </p:nvSpPr>
        <p:spPr bwMode="auto">
          <a:xfrm>
            <a:off x="0" y="737601"/>
            <a:ext cx="9144000" cy="52629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Rumors spread about wealth in other lands, and Europeans were read to go search for trade routes to that wealth.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Their mantra became </a:t>
            </a:r>
            <a:r>
              <a:rPr lang="en-US" altLang="en-US" sz="2800" b="1" u="sng"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GOD, GLORY &amp; GOLD</a:t>
            </a:r>
            <a:r>
              <a:rPr kumimoji="0" lang="en-US" altLang="en-US" sz="2800" b="0" i="0" u="none"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They would not have been able to achieve as much as they did if it was not for the contacts with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ARAB</a:t>
            </a:r>
            <a:r>
              <a:rPr kumimoji="0" lang="en-US" altLang="en-US" sz="2800" b="0" i="0" u="none"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merchants.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 The new technology included the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ASTROLABE</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 the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COMPASS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and the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CARAVEL</a:t>
            </a:r>
            <a:r>
              <a:rPr kumimoji="0" lang="en-US" altLang="en-US" sz="2800" b="0" i="0" u="none"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with triangular</a:t>
            </a:r>
            <a:r>
              <a:rPr kumimoji="0" lang="en-US" altLang="en-US" sz="2800" b="0" i="0" u="none" strike="noStrike" cap="none" normalizeH="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sail shapes.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PORTUGAL</a:t>
            </a:r>
            <a:r>
              <a:rPr kumimoji="0" lang="en-US" altLang="en-US" sz="2800" b="0" i="0" u="none" strike="noStrike" cap="none" normalizeH="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starts it all</a:t>
            </a:r>
            <a:r>
              <a:rPr kumimoji="0" lang="en-US" altLang="en-US" sz="2800" b="0" i="0" u="none" strike="noStrike" cap="none" normalizeH="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 for the Europeans.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 </a:t>
            </a:r>
            <a:r>
              <a:rPr lang="en-US" altLang="en-US" sz="2800" b="1" u="sng"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PRINCE HENRY </a:t>
            </a: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of Portugal founds a school of navigation where sailors learn the art of the sea.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sz="2800"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The Portuguese are the first to sail down the coast of Africa, reach Asia with a direct sea route to </a:t>
            </a:r>
            <a:r>
              <a:rPr kumimoji="0" lang="en-US" altLang="en-US" sz="2800"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INDIA AND THE INDIAN OCEAN.</a:t>
            </a:r>
            <a:r>
              <a:rPr kumimoji="0" lang="en-US" altLang="en-US" sz="2800" b="1" i="0" u="sng" strike="noStrike" cap="none" normalizeH="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 </a:t>
            </a:r>
            <a:endParaRPr kumimoji="0" lang="en-US" altLang="en-US" sz="2800" b="1" i="0" u="sng" strike="noStrike" cap="none" normalizeH="0" baseline="0" dirty="0" smtClean="0">
              <a:ln>
                <a:noFill/>
              </a:ln>
              <a:solidFill>
                <a:srgbClr val="FF0000"/>
              </a:solidFill>
              <a:effectLst/>
            </a:endParaRPr>
          </a:p>
        </p:txBody>
      </p:sp>
    </p:spTree>
    <p:extLst>
      <p:ext uri="{BB962C8B-B14F-4D97-AF65-F5344CB8AC3E}">
        <p14:creationId xmlns:p14="http://schemas.microsoft.com/office/powerpoint/2010/main" val="4204950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191000" y="0"/>
            <a:ext cx="4953000" cy="1143000"/>
          </a:xfrm>
        </p:spPr>
        <p:txBody>
          <a:bodyPr/>
          <a:lstStyle/>
          <a:p>
            <a:r>
              <a:rPr lang="en-US" sz="5400" b="1" smtClean="0"/>
              <a:t>The Astrolabe</a:t>
            </a:r>
          </a:p>
        </p:txBody>
      </p:sp>
      <p:pic>
        <p:nvPicPr>
          <p:cNvPr id="5123" name="Content Placeholder 3" descr="astrolabe_5.jpg"/>
          <p:cNvPicPr>
            <a:picLocks noGrp="1" noChangeAspect="1"/>
          </p:cNvPicPr>
          <p:nvPr>
            <p:ph idx="1"/>
          </p:nvPr>
        </p:nvPicPr>
        <p:blipFill>
          <a:blip r:embed="rId3"/>
          <a:srcRect/>
          <a:stretch>
            <a:fillRect/>
          </a:stretch>
        </p:blipFill>
        <p:spPr>
          <a:xfrm>
            <a:off x="-30163" y="228600"/>
            <a:ext cx="4278313" cy="5791200"/>
          </a:xfrm>
        </p:spPr>
      </p:pic>
      <p:pic>
        <p:nvPicPr>
          <p:cNvPr id="5124" name="Picture 4" descr="astrolabea.jpg"/>
          <p:cNvPicPr>
            <a:picLocks noChangeAspect="1"/>
          </p:cNvPicPr>
          <p:nvPr/>
        </p:nvPicPr>
        <p:blipFill>
          <a:blip r:embed="rId4"/>
          <a:srcRect/>
          <a:stretch>
            <a:fillRect/>
          </a:stretch>
        </p:blipFill>
        <p:spPr bwMode="auto">
          <a:xfrm>
            <a:off x="4191000" y="2474913"/>
            <a:ext cx="4953000" cy="4383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343400" y="0"/>
            <a:ext cx="4800600" cy="1143000"/>
          </a:xfrm>
        </p:spPr>
        <p:txBody>
          <a:bodyPr/>
          <a:lstStyle/>
          <a:p>
            <a:r>
              <a:rPr lang="en-US" sz="5400" b="1" smtClean="0"/>
              <a:t>Caravel</a:t>
            </a:r>
          </a:p>
        </p:txBody>
      </p:sp>
      <p:pic>
        <p:nvPicPr>
          <p:cNvPr id="6147" name="Content Placeholder 3" descr="land-col-3-mastedcaravels5.jpg"/>
          <p:cNvPicPr>
            <a:picLocks noGrp="1" noChangeAspect="1"/>
          </p:cNvPicPr>
          <p:nvPr>
            <p:ph idx="1"/>
          </p:nvPr>
        </p:nvPicPr>
        <p:blipFill>
          <a:blip r:embed="rId3"/>
          <a:srcRect/>
          <a:stretch>
            <a:fillRect/>
          </a:stretch>
        </p:blipFill>
        <p:spPr>
          <a:xfrm>
            <a:off x="3121025" y="3071813"/>
            <a:ext cx="6022975" cy="3786187"/>
          </a:xfrm>
        </p:spPr>
      </p:pic>
      <p:pic>
        <p:nvPicPr>
          <p:cNvPr id="6148" name="Picture 4" descr="450px-Santa-Maria.jpg"/>
          <p:cNvPicPr>
            <a:picLocks noChangeAspect="1"/>
          </p:cNvPicPr>
          <p:nvPr/>
        </p:nvPicPr>
        <p:blipFill>
          <a:blip r:embed="rId4"/>
          <a:srcRect/>
          <a:stretch>
            <a:fillRect/>
          </a:stretch>
        </p:blipFill>
        <p:spPr bwMode="auto">
          <a:xfrm>
            <a:off x="0" y="0"/>
            <a:ext cx="4286250"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1"/>
          </p:nvPr>
        </p:nvSpPr>
        <p:spPr bwMode="auto">
          <a:xfrm>
            <a:off x="1" y="1366898"/>
            <a:ext cx="9144000" cy="48936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lvl="0" indent="0">
              <a:spcBef>
                <a:spcPct val="0"/>
              </a:spcBef>
              <a:buNone/>
            </a:pPr>
            <a:r>
              <a:rPr lang="en-US" altLang="en-US" sz="2400" dirty="0" smtClean="0">
                <a:latin typeface="Arial Narrow" panose="020B0606020202030204" pitchFamily="34" charset="0"/>
                <a:ea typeface="Times New Roman" panose="02020603050405020304" pitchFamily="18" charset="0"/>
                <a:cs typeface="Tahoma" panose="020B0604030504040204" pitchFamily="34" charset="0"/>
              </a:rPr>
              <a:t>Spain </a:t>
            </a:r>
            <a:r>
              <a:rPr lang="en-US" altLang="en-US" sz="2400" dirty="0">
                <a:latin typeface="Arial Narrow" panose="020B0606020202030204" pitchFamily="34" charset="0"/>
                <a:ea typeface="Times New Roman" panose="02020603050405020304" pitchFamily="18" charset="0"/>
                <a:cs typeface="Tahoma" panose="020B0604030504040204" pitchFamily="34" charset="0"/>
              </a:rPr>
              <a:t>gets jealous, and through </a:t>
            </a:r>
            <a:r>
              <a:rPr lang="en-US" altLang="en-US" sz="2400" b="1" u="sng"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CHRISTOPHER COLUMBUS </a:t>
            </a:r>
            <a:r>
              <a:rPr lang="en-US" altLang="en-US" sz="2400" dirty="0" smtClean="0">
                <a:latin typeface="Arial Narrow" panose="020B0606020202030204" pitchFamily="34" charset="0"/>
                <a:ea typeface="Times New Roman" panose="02020603050405020304" pitchFamily="18" charset="0"/>
                <a:cs typeface="Tahoma" panose="020B0604030504040204" pitchFamily="34" charset="0"/>
              </a:rPr>
              <a:t>they </a:t>
            </a:r>
            <a:r>
              <a:rPr lang="en-US" altLang="en-US" sz="2400" dirty="0">
                <a:latin typeface="Arial Narrow" panose="020B0606020202030204" pitchFamily="34" charset="0"/>
                <a:ea typeface="Times New Roman" panose="02020603050405020304" pitchFamily="18" charset="0"/>
                <a:cs typeface="Tahoma" panose="020B0604030504040204" pitchFamily="34" charset="0"/>
              </a:rPr>
              <a:t>begin exploration (looking for a  route to </a:t>
            </a:r>
            <a:r>
              <a:rPr lang="en-US" altLang="en-US" sz="2400" dirty="0" err="1">
                <a:latin typeface="Arial Narrow" panose="020B0606020202030204" pitchFamily="34" charset="0"/>
                <a:ea typeface="Times New Roman" panose="02020603050405020304" pitchFamily="18" charset="0"/>
                <a:cs typeface="Tahoma" panose="020B0604030504040204" pitchFamily="34" charset="0"/>
              </a:rPr>
              <a:t>asia</a:t>
            </a:r>
            <a:r>
              <a:rPr lang="en-US" altLang="en-US" sz="2400" dirty="0">
                <a:latin typeface="Arial Narrow" panose="020B0606020202030204" pitchFamily="34" charset="0"/>
                <a:ea typeface="Times New Roman" panose="02020603050405020304" pitchFamily="18" charset="0"/>
                <a:cs typeface="Tahoma" panose="020B0604030504040204" pitchFamily="34" charset="0"/>
              </a:rPr>
              <a:t>. Instead, </a:t>
            </a:r>
            <a:r>
              <a:rPr lang="en-US" altLang="en-US" sz="2400" dirty="0" smtClean="0">
                <a:latin typeface="Arial Narrow" panose="020B0606020202030204" pitchFamily="34" charset="0"/>
                <a:ea typeface="Times New Roman" panose="02020603050405020304" pitchFamily="18" charset="0"/>
                <a:cs typeface="Tahoma" panose="020B0604030504040204" pitchFamily="34" charset="0"/>
              </a:rPr>
              <a:t> Columbus </a:t>
            </a:r>
            <a:r>
              <a:rPr lang="en-US" altLang="en-US" sz="2400" dirty="0">
                <a:latin typeface="Arial Narrow" panose="020B0606020202030204" pitchFamily="34" charset="0"/>
                <a:ea typeface="Times New Roman" panose="02020603050405020304" pitchFamily="18" charset="0"/>
                <a:cs typeface="Tahoma" panose="020B0604030504040204" pitchFamily="34" charset="0"/>
              </a:rPr>
              <a:t>lands on the island of </a:t>
            </a:r>
            <a:r>
              <a:rPr lang="en-US" altLang="en-US" sz="2400" b="1" u="sng"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HISPANIOLA</a:t>
            </a:r>
            <a:r>
              <a:rPr lang="en-US" altLang="en-US" sz="2400" dirty="0" smtClean="0">
                <a:latin typeface="Arial Narrow" panose="020B0606020202030204" pitchFamily="34" charset="0"/>
                <a:ea typeface="Times New Roman" panose="02020603050405020304" pitchFamily="18" charset="0"/>
                <a:cs typeface="Tahoma" panose="020B0604030504040204" pitchFamily="34" charset="0"/>
              </a:rPr>
              <a:t>. This </a:t>
            </a:r>
            <a:r>
              <a:rPr lang="en-US" altLang="en-US" sz="2400" dirty="0">
                <a:latin typeface="Arial Narrow" panose="020B0606020202030204" pitchFamily="34" charset="0"/>
                <a:ea typeface="Times New Roman" panose="02020603050405020304" pitchFamily="18" charset="0"/>
                <a:cs typeface="Tahoma" panose="020B0604030504040204" pitchFamily="34" charset="0"/>
              </a:rPr>
              <a:t>begins a rivalry between Spain &amp; Portugal. It gets so bad, that the Pope steps in with a peace proposal. </a:t>
            </a:r>
            <a:r>
              <a:rPr lang="en-US" altLang="en-US" sz="2400" dirty="0" smtClean="0">
                <a:latin typeface="Arial Narrow" panose="020B0606020202030204" pitchFamily="34" charset="0"/>
                <a:ea typeface="Times New Roman" panose="02020603050405020304" pitchFamily="18" charset="0"/>
                <a:cs typeface="Tahoma" panose="020B0604030504040204" pitchFamily="34" charset="0"/>
              </a:rPr>
              <a:t> </a:t>
            </a:r>
            <a:r>
              <a:rPr lang="en-US" altLang="en-US" sz="2400" dirty="0">
                <a:latin typeface="Arial Narrow" panose="020B0606020202030204" pitchFamily="34" charset="0"/>
                <a:ea typeface="Times New Roman" panose="02020603050405020304" pitchFamily="18" charset="0"/>
                <a:cs typeface="Tahoma" panose="020B0604030504040204" pitchFamily="34" charset="0"/>
              </a:rPr>
              <a:t>He draws a line N to S down the </a:t>
            </a:r>
            <a:r>
              <a:rPr lang="en-US" altLang="en-US" sz="2400" b="1" u="sng"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ATLANTIC</a:t>
            </a:r>
            <a:r>
              <a:rPr lang="en-US" altLang="en-US" sz="2400"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 </a:t>
            </a:r>
            <a:r>
              <a:rPr lang="en-US" altLang="en-US" sz="2400" dirty="0" smtClean="0">
                <a:latin typeface="Arial Narrow" panose="020B0606020202030204" pitchFamily="34" charset="0"/>
                <a:ea typeface="Times New Roman" panose="02020603050405020304" pitchFamily="18" charset="0"/>
                <a:cs typeface="Tahoma" panose="020B0604030504040204" pitchFamily="34" charset="0"/>
              </a:rPr>
              <a:t>Ocean</a:t>
            </a:r>
            <a:r>
              <a:rPr lang="en-US" altLang="en-US" sz="2400" dirty="0">
                <a:latin typeface="Arial Narrow" panose="020B0606020202030204" pitchFamily="34" charset="0"/>
                <a:ea typeface="Times New Roman" panose="02020603050405020304" pitchFamily="18" charset="0"/>
                <a:cs typeface="Tahoma" panose="020B0604030504040204" pitchFamily="34" charset="0"/>
              </a:rPr>
              <a:t>. All lands </a:t>
            </a:r>
            <a:r>
              <a:rPr lang="en-US" altLang="en-US" sz="2400" dirty="0" smtClean="0">
                <a:latin typeface="Arial Narrow" panose="020B0606020202030204" pitchFamily="34" charset="0"/>
                <a:ea typeface="Times New Roman" panose="02020603050405020304" pitchFamily="18" charset="0"/>
                <a:cs typeface="Tahoma" panose="020B0604030504040204" pitchFamily="34" charset="0"/>
              </a:rPr>
              <a:t>WEST of </a:t>
            </a:r>
            <a:r>
              <a:rPr lang="en-US" altLang="en-US" sz="2400" dirty="0">
                <a:latin typeface="Arial Narrow" panose="020B0606020202030204" pitchFamily="34" charset="0"/>
                <a:ea typeface="Times New Roman" panose="02020603050405020304" pitchFamily="18" charset="0"/>
                <a:cs typeface="Tahoma" panose="020B0604030504040204" pitchFamily="34" charset="0"/>
              </a:rPr>
              <a:t>that line belong to Spain. All lands </a:t>
            </a:r>
            <a:r>
              <a:rPr lang="en-US" altLang="en-US" sz="2400" dirty="0" smtClean="0">
                <a:latin typeface="Arial Narrow" panose="020B0606020202030204" pitchFamily="34" charset="0"/>
                <a:ea typeface="Times New Roman" panose="02020603050405020304" pitchFamily="18" charset="0"/>
                <a:cs typeface="Tahoma" panose="020B0604030504040204" pitchFamily="34" charset="0"/>
              </a:rPr>
              <a:t>EAST of </a:t>
            </a:r>
            <a:r>
              <a:rPr lang="en-US" altLang="en-US" sz="2400" dirty="0">
                <a:latin typeface="Arial Narrow" panose="020B0606020202030204" pitchFamily="34" charset="0"/>
                <a:ea typeface="Times New Roman" panose="02020603050405020304" pitchFamily="18" charset="0"/>
                <a:cs typeface="Tahoma" panose="020B0604030504040204" pitchFamily="34" charset="0"/>
              </a:rPr>
              <a:t>that line belong to Portugal</a:t>
            </a:r>
            <a:r>
              <a:rPr lang="en-US" altLang="en-US" sz="2400" dirty="0" smtClean="0">
                <a:latin typeface="Arial Narrow" panose="020B0606020202030204" pitchFamily="34" charset="0"/>
                <a:ea typeface="Times New Roman" panose="02020603050405020304" pitchFamily="18" charset="0"/>
                <a:cs typeface="Tahoma" panose="020B0604030504040204" pitchFamily="34" charset="0"/>
              </a:rPr>
              <a:t>.  </a:t>
            </a:r>
            <a:r>
              <a:rPr lang="en-US" altLang="en-US" sz="2400" dirty="0">
                <a:latin typeface="Arial Narrow" panose="020B0606020202030204" pitchFamily="34" charset="0"/>
                <a:ea typeface="Times New Roman" panose="02020603050405020304" pitchFamily="18" charset="0"/>
                <a:cs typeface="Tahoma" panose="020B0604030504040204" pitchFamily="34" charset="0"/>
              </a:rPr>
              <a:t>This line is known as the </a:t>
            </a:r>
            <a:r>
              <a:rPr lang="en-US" altLang="en-US" sz="2400" dirty="0" smtClean="0">
                <a:latin typeface="Arial Narrow" panose="020B0606020202030204" pitchFamily="34" charset="0"/>
                <a:ea typeface="Times New Roman" panose="02020603050405020304" pitchFamily="18" charset="0"/>
                <a:cs typeface="Tahoma" panose="020B0604030504040204" pitchFamily="34" charset="0"/>
              </a:rPr>
              <a:t>LINE OF DEMARCATION. Portugal </a:t>
            </a:r>
            <a:r>
              <a:rPr lang="en-US" altLang="en-US" sz="2400" dirty="0">
                <a:latin typeface="Arial Narrow" panose="020B0606020202030204" pitchFamily="34" charset="0"/>
                <a:ea typeface="Times New Roman" panose="02020603050405020304" pitchFamily="18" charset="0"/>
                <a:cs typeface="Tahoma" panose="020B0604030504040204" pitchFamily="34" charset="0"/>
              </a:rPr>
              <a:t>whined that Spain got to much, so the line was moved to include what is now modern day </a:t>
            </a:r>
            <a:r>
              <a:rPr lang="en-US" altLang="en-US" sz="2400" b="1" u="sng"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BRAZIL</a:t>
            </a:r>
            <a:r>
              <a:rPr lang="en-US" altLang="en-US" sz="2400" dirty="0" smtClean="0">
                <a:latin typeface="Arial Narrow" panose="020B0606020202030204" pitchFamily="34" charset="0"/>
                <a:ea typeface="Times New Roman" panose="02020603050405020304" pitchFamily="18" charset="0"/>
                <a:cs typeface="Tahoma" panose="020B0604030504040204" pitchFamily="34" charset="0"/>
              </a:rPr>
              <a:t>. </a:t>
            </a:r>
            <a:endParaRPr lang="en-US" altLang="en-US" sz="2400" dirty="0">
              <a:latin typeface="Arial Narrow" panose="020B0606020202030204" pitchFamily="34" charset="0"/>
              <a:ea typeface="Times New Roman" panose="02020603050405020304" pitchFamily="18" charset="0"/>
              <a:cs typeface="Tahoma" panose="020B0604030504040204" pitchFamily="34" charset="0"/>
            </a:endParaRPr>
          </a:p>
          <a:p>
            <a:pPr marL="0" lvl="0" indent="0">
              <a:spcBef>
                <a:spcPct val="0"/>
              </a:spcBef>
              <a:buNone/>
            </a:pPr>
            <a:r>
              <a:rPr lang="en-US" altLang="en-US" sz="2400" dirty="0" smtClean="0">
                <a:latin typeface="Arial Narrow" panose="020B0606020202030204" pitchFamily="34" charset="0"/>
                <a:ea typeface="Times New Roman" panose="02020603050405020304" pitchFamily="18" charset="0"/>
                <a:cs typeface="Tahoma" panose="020B0604030504040204" pitchFamily="34" charset="0"/>
              </a:rPr>
              <a:t>They </a:t>
            </a:r>
            <a:r>
              <a:rPr lang="en-US" altLang="en-US" sz="2400" dirty="0">
                <a:latin typeface="Arial Narrow" panose="020B0606020202030204" pitchFamily="34" charset="0"/>
                <a:ea typeface="Times New Roman" panose="02020603050405020304" pitchFamily="18" charset="0"/>
                <a:cs typeface="Tahoma" panose="020B0604030504040204" pitchFamily="34" charset="0"/>
              </a:rPr>
              <a:t>sign off on the deal and this becomes the </a:t>
            </a:r>
            <a:r>
              <a:rPr lang="en-US" altLang="en-US" sz="2400" b="1" u="sng"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TREATY OF TORDESILLAS</a:t>
            </a:r>
            <a:r>
              <a:rPr lang="en-US" altLang="en-US" sz="2400" dirty="0" smtClean="0">
                <a:latin typeface="Arial Narrow" panose="020B0606020202030204" pitchFamily="34" charset="0"/>
                <a:ea typeface="Times New Roman" panose="02020603050405020304" pitchFamily="18" charset="0"/>
                <a:cs typeface="Tahoma" panose="020B0604030504040204" pitchFamily="34" charset="0"/>
              </a:rPr>
              <a:t>. And this is why that today, in </a:t>
            </a:r>
            <a:r>
              <a:rPr lang="en-US" altLang="en-US" sz="2400" b="1" u="sng"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BRAZIL</a:t>
            </a:r>
            <a:r>
              <a:rPr lang="en-US" altLang="en-US" sz="2400"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 </a:t>
            </a:r>
            <a:r>
              <a:rPr lang="en-US" altLang="en-US" sz="2400" dirty="0" smtClean="0">
                <a:latin typeface="Arial Narrow" panose="020B0606020202030204" pitchFamily="34" charset="0"/>
                <a:ea typeface="Times New Roman" panose="02020603050405020304" pitchFamily="18" charset="0"/>
                <a:cs typeface="Tahoma" panose="020B0604030504040204" pitchFamily="34" charset="0"/>
              </a:rPr>
              <a:t>they speak </a:t>
            </a:r>
            <a:r>
              <a:rPr lang="en-US" altLang="en-US" sz="2400" b="1" u="sng"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PORTUGUESE</a:t>
            </a:r>
            <a:r>
              <a:rPr lang="en-US" altLang="en-US" sz="2400"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 </a:t>
            </a:r>
            <a:r>
              <a:rPr lang="en-US" altLang="en-US" sz="2400" dirty="0" smtClean="0">
                <a:latin typeface="Arial Narrow" panose="020B0606020202030204" pitchFamily="34" charset="0"/>
                <a:ea typeface="Times New Roman" panose="02020603050405020304" pitchFamily="18" charset="0"/>
                <a:cs typeface="Tahoma" panose="020B0604030504040204" pitchFamily="34" charset="0"/>
              </a:rPr>
              <a:t>not Spanish like the rest of South America. </a:t>
            </a:r>
            <a:endParaRPr lang="en-US" altLang="en-US" sz="2400" dirty="0">
              <a:latin typeface="Arial Narrow" panose="020B0606020202030204" pitchFamily="34" charset="0"/>
              <a:ea typeface="Times New Roman" panose="02020603050405020304" pitchFamily="18" charset="0"/>
              <a:cs typeface="Tahoma" panose="020B0604030504040204" pitchFamily="34" charset="0"/>
            </a:endParaRPr>
          </a:p>
          <a:p>
            <a:pPr marL="0" lvl="0" indent="0">
              <a:spcBef>
                <a:spcPct val="0"/>
              </a:spcBef>
              <a:buNone/>
            </a:pPr>
            <a:r>
              <a:rPr lang="en-US" altLang="en-US" sz="2400" dirty="0">
                <a:latin typeface="Arial Narrow" panose="020B0606020202030204" pitchFamily="34" charset="0"/>
                <a:ea typeface="Times New Roman" panose="02020603050405020304" pitchFamily="18" charset="0"/>
                <a:cs typeface="Tahoma" panose="020B0604030504040204" pitchFamily="34" charset="0"/>
              </a:rPr>
              <a:t>Now – Portugal becomes a very powerful trading group in Africa and India (in the Indian Ocean).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2051095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762000"/>
          </a:xfrm>
        </p:spPr>
        <p:txBody>
          <a:bodyPr/>
          <a:lstStyle/>
          <a:p>
            <a:r>
              <a:rPr lang="en-US" dirty="0" smtClean="0"/>
              <a:t>The Division of the Treaty</a:t>
            </a:r>
            <a:endParaRPr lang="en-US" dirty="0"/>
          </a:p>
        </p:txBody>
      </p:sp>
      <p:pic>
        <p:nvPicPr>
          <p:cNvPr id="4" name="Content Placeholder 3"/>
          <p:cNvPicPr>
            <a:picLocks noGrp="1" noChangeAspect="1"/>
          </p:cNvPicPr>
          <p:nvPr>
            <p:ph idx="1"/>
          </p:nvPr>
        </p:nvPicPr>
        <p:blipFill>
          <a:blip r:embed="rId2"/>
          <a:stretch>
            <a:fillRect/>
          </a:stretch>
        </p:blipFill>
        <p:spPr>
          <a:xfrm>
            <a:off x="773096" y="762000"/>
            <a:ext cx="7832119" cy="6096000"/>
          </a:xfrm>
          <a:prstGeom prst="rect">
            <a:avLst/>
          </a:prstGeom>
        </p:spPr>
      </p:pic>
    </p:spTree>
    <p:extLst>
      <p:ext uri="{BB962C8B-B14F-4D97-AF65-F5344CB8AC3E}">
        <p14:creationId xmlns:p14="http://schemas.microsoft.com/office/powerpoint/2010/main" val="2463063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66"/>
            <a:ext cx="8229600" cy="1143000"/>
          </a:xfrm>
        </p:spPr>
        <p:txBody>
          <a:bodyPr/>
          <a:lstStyle/>
          <a:p>
            <a:r>
              <a:rPr lang="en-US" b="1" u="sng" dirty="0" smtClean="0"/>
              <a:t>ZHENG HE</a:t>
            </a:r>
            <a:endParaRPr lang="en-US" b="1" u="sng" dirty="0"/>
          </a:p>
        </p:txBody>
      </p:sp>
      <p:sp>
        <p:nvSpPr>
          <p:cNvPr id="4" name="Rectangle 1"/>
          <p:cNvSpPr>
            <a:spLocks noGrp="1" noChangeArrowheads="1"/>
          </p:cNvSpPr>
          <p:nvPr>
            <p:ph idx="1"/>
          </p:nvPr>
        </p:nvSpPr>
        <p:spPr bwMode="auto">
          <a:xfrm>
            <a:off x="1" y="1274803"/>
            <a:ext cx="9143999"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hangingPunct="0">
              <a:tabLst>
                <a:tab pos="457200" algn="l"/>
              </a:tabLst>
              <a:defRPr>
                <a:solidFill>
                  <a:schemeClr val="tx1"/>
                </a:solidFill>
                <a:latin typeface="Arial" panose="020B0604020202020204" pitchFamily="34" charset="0"/>
              </a:defRPr>
            </a:lvl1pPr>
            <a:lvl2pPr eaLnBrk="0" hangingPunct="0">
              <a:tabLst>
                <a:tab pos="457200" algn="l"/>
              </a:tabLst>
              <a:defRPr>
                <a:solidFill>
                  <a:schemeClr val="tx1"/>
                </a:solidFill>
                <a:latin typeface="Arial" panose="020B0604020202020204" pitchFamily="34" charset="0"/>
              </a:defRPr>
            </a:lvl2pPr>
            <a:lvl3pPr eaLnBrk="0" hangingPunct="0">
              <a:tabLst>
                <a:tab pos="457200" algn="l"/>
              </a:tabLst>
              <a:defRPr>
                <a:solidFill>
                  <a:schemeClr val="tx1"/>
                </a:solidFill>
                <a:latin typeface="Arial" panose="020B0604020202020204" pitchFamily="34" charset="0"/>
              </a:defRPr>
            </a:lvl3pPr>
            <a:lvl4pPr eaLnBrk="0" hangingPunct="0">
              <a:tabLst>
                <a:tab pos="457200" algn="l"/>
              </a:tabLst>
              <a:defRPr>
                <a:solidFill>
                  <a:schemeClr val="tx1"/>
                </a:solidFill>
                <a:latin typeface="Arial" panose="020B0604020202020204" pitchFamily="34" charset="0"/>
              </a:defRPr>
            </a:lvl4pPr>
            <a:lvl5pPr eaLnBrk="0" hangingPunct="0">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He was the son of a Chinese peasant who became one of the greatest admirals and explorers in the world.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He was Chinese, but was also a </a:t>
            </a:r>
            <a:r>
              <a:rPr lang="en-US" altLang="en-US" b="1" u="sng" dirty="0" smtClean="0">
                <a:solidFill>
                  <a:srgbClr val="FF0000"/>
                </a:solidFill>
                <a:latin typeface="Arial Narrow" panose="020B0606020202030204" pitchFamily="34" charset="0"/>
                <a:ea typeface="Times New Roman" panose="02020603050405020304" pitchFamily="18" charset="0"/>
                <a:cs typeface="Tahoma" panose="020B0604030504040204" pitchFamily="34" charset="0"/>
              </a:rPr>
              <a:t>MUSLIM</a:t>
            </a:r>
            <a:r>
              <a:rPr lang="en-US" altLang="en-US" dirty="0" smtClean="0">
                <a:latin typeface="Arial Narrow" panose="020B0606020202030204" pitchFamily="34" charset="0"/>
                <a:ea typeface="Times New Roman" panose="02020603050405020304" pitchFamily="18" charset="0"/>
                <a:cs typeface="Tahoma" panose="020B0604030504040204" pitchFamily="34" charset="0"/>
              </a:rPr>
              <a:t>. </a:t>
            </a:r>
            <a:r>
              <a:rPr kumimoji="0" lang="en-US" altLang="en-US"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He began his voyages in 1405.</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 A total of </a:t>
            </a:r>
            <a:r>
              <a:rPr kumimoji="0" lang="en-US" altLang="en-US" b="0" i="0" u="none" strike="noStrike" cap="none" normalizeH="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 </a:t>
            </a:r>
            <a:r>
              <a:rPr lang="en-US" altLang="en-US" b="1" u="sng" dirty="0" smtClean="0">
                <a:solidFill>
                  <a:srgbClr val="FF0000"/>
                </a:solidFill>
              </a:rPr>
              <a:t>7</a:t>
            </a:r>
            <a:r>
              <a:rPr lang="en-US" altLang="en-US" dirty="0" smtClean="0">
                <a:solidFill>
                  <a:srgbClr val="FF0000"/>
                </a:solidFill>
                <a:latin typeface="Arial Narrow" panose="020B0606020202030204" pitchFamily="34" charset="0"/>
                <a:cs typeface="Tahoma" panose="020B0604030504040204" pitchFamily="34" charset="0"/>
              </a:rPr>
              <a:t> </a:t>
            </a:r>
            <a:r>
              <a:rPr kumimoji="0" lang="en-US" altLang="en-US"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voyages; and his fleet traveled the world. He brought back goods from all over the world. Many of the ruling class in China felt this was a waste of money </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and stopped exploration by 1433. </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US" altLang="en-US"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China and Japan after short dealings with Europeans closed their doors to outsiders, and adopted a policy of </a:t>
            </a:r>
            <a:r>
              <a:rPr kumimoji="0" lang="en-US" altLang="en-US" b="1" i="0" u="sng" strike="noStrike" cap="none" normalizeH="0" baseline="0" dirty="0" smtClean="0">
                <a:ln>
                  <a:noFill/>
                </a:ln>
                <a:solidFill>
                  <a:srgbClr val="FF0000"/>
                </a:solidFill>
                <a:effectLst/>
                <a:latin typeface="Arial Narrow" panose="020B0606020202030204" pitchFamily="34" charset="0"/>
                <a:ea typeface="Times New Roman" panose="02020603050405020304" pitchFamily="18" charset="0"/>
                <a:cs typeface="Tahoma" panose="020B0604030504040204" pitchFamily="34" charset="0"/>
              </a:rPr>
              <a:t>ISOLATION</a:t>
            </a:r>
            <a:r>
              <a:rPr kumimoji="0" lang="en-US" altLang="en-US" b="0" i="0" u="none" strike="noStrike" cap="none" normalizeH="0" baseline="0" dirty="0" smtClean="0">
                <a:ln>
                  <a:noFill/>
                </a:ln>
                <a:solidFill>
                  <a:schemeClr val="tx1"/>
                </a:solidFill>
                <a:effectLst/>
                <a:latin typeface="Arial Narrow" panose="020B0606020202030204" pitchFamily="34" charset="0"/>
                <a:ea typeface="Times New Roman" panose="02020603050405020304" pitchFamily="18" charset="0"/>
                <a:cs typeface="Tahoma" panose="020B0604030504040204" pitchFamily="34" charset="0"/>
              </a:rPr>
              <a:t>.</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96413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360</TotalTime>
  <Words>1156</Words>
  <Application>Microsoft Office PowerPoint</Application>
  <PresentationFormat>On-screen Show (4:3)</PresentationFormat>
  <Paragraphs>45</Paragraphs>
  <Slides>16</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Narrow</vt:lpstr>
      <vt:lpstr>Calibri</vt:lpstr>
      <vt:lpstr>Tahoma</vt:lpstr>
      <vt:lpstr>Times New Roman</vt:lpstr>
      <vt:lpstr>Office Theme</vt:lpstr>
      <vt:lpstr>Exploration &amp; Discovery</vt:lpstr>
      <vt:lpstr>The GPS’s </vt:lpstr>
      <vt:lpstr>The Beginning of Exploration</vt:lpstr>
      <vt:lpstr>PowerPoint Presentation</vt:lpstr>
      <vt:lpstr>The Astrolabe</vt:lpstr>
      <vt:lpstr>Caravel</vt:lpstr>
      <vt:lpstr>PowerPoint Presentation</vt:lpstr>
      <vt:lpstr>The Division of the Treaty</vt:lpstr>
      <vt:lpstr>ZHENG HE</vt:lpstr>
      <vt:lpstr>How big were his ships?</vt:lpstr>
      <vt:lpstr>Where all did he go?</vt:lpstr>
      <vt:lpstr>What did he look like?</vt:lpstr>
      <vt:lpstr>The Atlantic World</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Exploration &amp; Discovery</dc:title>
  <dc:creator>Cheatham Lisa K</dc:creator>
  <cp:lastModifiedBy>Lisa K. Cheatham</cp:lastModifiedBy>
  <cp:revision>16</cp:revision>
  <dcterms:created xsi:type="dcterms:W3CDTF">2008-02-22T17:40:30Z</dcterms:created>
  <dcterms:modified xsi:type="dcterms:W3CDTF">2015-01-12T18:48:47Z</dcterms:modified>
</cp:coreProperties>
</file>