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64" r:id="rId5"/>
    <p:sldId id="258" r:id="rId6"/>
    <p:sldId id="259" r:id="rId7"/>
    <p:sldId id="260" r:id="rId8"/>
    <p:sldId id="263" r:id="rId9"/>
    <p:sldId id="269" r:id="rId10"/>
    <p:sldId id="265" r:id="rId11"/>
    <p:sldId id="266" r:id="rId12"/>
    <p:sldId id="267" r:id="rId13"/>
    <p:sldId id="261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83DE-AD81-40CB-B5CD-4F993526FBED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79255B-CC1A-4DD4-B3AF-2769C681914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83DE-AD81-40CB-B5CD-4F993526FBED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9255B-CC1A-4DD4-B3AF-2769C68191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83DE-AD81-40CB-B5CD-4F993526FBED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9255B-CC1A-4DD4-B3AF-2769C68191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83DE-AD81-40CB-B5CD-4F993526FBED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79255B-CC1A-4DD4-B3AF-2769C681914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83DE-AD81-40CB-B5CD-4F993526FBED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79255B-CC1A-4DD4-B3AF-2769C681914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83DE-AD81-40CB-B5CD-4F993526FBED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79255B-CC1A-4DD4-B3AF-2769C681914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83DE-AD81-40CB-B5CD-4F993526FBED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79255B-CC1A-4DD4-B3AF-2769C681914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83DE-AD81-40CB-B5CD-4F993526FBED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79255B-CC1A-4DD4-B3AF-2769C68191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83DE-AD81-40CB-B5CD-4F993526FBED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79255B-CC1A-4DD4-B3AF-2769C681914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83DE-AD81-40CB-B5CD-4F993526FBED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79255B-CC1A-4DD4-B3AF-2769C681914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83DE-AD81-40CB-B5CD-4F993526FBED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79255B-CC1A-4DD4-B3AF-2769C681914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71583DE-AD81-40CB-B5CD-4F993526FBED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579255B-CC1A-4DD4-B3AF-2769C681914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543800" cy="2152650"/>
          </a:xfrm>
        </p:spPr>
        <p:txBody>
          <a:bodyPr/>
          <a:lstStyle/>
          <a:p>
            <a:pPr algn="ctr"/>
            <a:r>
              <a:rPr lang="en-US" sz="7500" b="1" dirty="0" smtClean="0">
                <a:solidFill>
                  <a:srgbClr val="92D050"/>
                </a:solidFill>
              </a:rPr>
              <a:t>CHARTS AND GRAPHS</a:t>
            </a:r>
            <a:endParaRPr lang="en-US" sz="7500" b="1" dirty="0">
              <a:solidFill>
                <a:srgbClr val="92D05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o</a:t>
            </a:r>
            <a:r>
              <a:rPr lang="en-US" b="1" dirty="0" smtClean="0"/>
              <a:t>n the EOC, you will see several charts, graphs, and cartoons… lets talk through the How To </a:t>
            </a:r>
            <a:r>
              <a:rPr lang="en-US" b="1" dirty="0" smtClean="0">
                <a:sym typeface="Wingdings" pitchFamily="2" charset="2"/>
              </a:rPr>
              <a:t>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773" y="4114800"/>
            <a:ext cx="1907627" cy="23050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922363"/>
            <a:ext cx="1462087" cy="100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24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04799"/>
            <a:ext cx="4454267" cy="324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58982" y="3735099"/>
            <a:ext cx="7315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the Fed implements a policy in which the interest rates are lowered, where is the US economy on the business cycle? </a:t>
            </a:r>
          </a:p>
          <a:p>
            <a:endParaRPr lang="en-US" dirty="0" smtClean="0"/>
          </a:p>
          <a:p>
            <a:pPr marL="342900" indent="-342900">
              <a:buAutoNum type="alphaUcPeriod"/>
            </a:pPr>
            <a:r>
              <a:rPr lang="en-US" dirty="0" smtClean="0"/>
              <a:t>Point A</a:t>
            </a:r>
          </a:p>
          <a:p>
            <a:pPr marL="342900" indent="-342900">
              <a:buAutoNum type="alphaUcPeriod"/>
            </a:pPr>
            <a:endParaRPr lang="en-US" dirty="0" smtClean="0"/>
          </a:p>
          <a:p>
            <a:pPr marL="342900" indent="-342900">
              <a:buAutoNum type="alphaUcPeriod"/>
            </a:pPr>
            <a:r>
              <a:rPr lang="en-US" dirty="0" smtClean="0"/>
              <a:t>Point B</a:t>
            </a:r>
          </a:p>
          <a:p>
            <a:pPr marL="342900" indent="-342900">
              <a:buAutoNum type="alphaUcPeriod"/>
            </a:pPr>
            <a:endParaRPr lang="en-US" dirty="0" smtClean="0"/>
          </a:p>
          <a:p>
            <a:pPr marL="342900" indent="-342900">
              <a:buAutoNum type="alphaUcPeriod"/>
            </a:pPr>
            <a:r>
              <a:rPr lang="en-US" dirty="0" smtClean="0"/>
              <a:t>Point C</a:t>
            </a:r>
          </a:p>
          <a:p>
            <a:pPr marL="342900" indent="-342900">
              <a:buAutoNum type="alphaUcPeriod"/>
            </a:pPr>
            <a:endParaRPr lang="en-US" dirty="0" smtClean="0"/>
          </a:p>
          <a:p>
            <a:pPr marL="342900" indent="-342900">
              <a:buAutoNum type="alphaUcPeriod"/>
            </a:pPr>
            <a:r>
              <a:rPr lang="en-US" dirty="0" smtClean="0"/>
              <a:t>Point 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0" y="2514600"/>
            <a:ext cx="457200" cy="4786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A</a:t>
            </a:r>
            <a:endParaRPr lang="en-US" sz="2400" b="1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722925"/>
            <a:ext cx="457200" cy="4786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79818" y="2133600"/>
            <a:ext cx="457200" cy="4786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0" y="969168"/>
            <a:ext cx="457200" cy="4786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599181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5" r="31955"/>
          <a:stretch/>
        </p:blipFill>
        <p:spPr bwMode="auto">
          <a:xfrm>
            <a:off x="2514600" y="304800"/>
            <a:ext cx="3069371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3352800"/>
            <a:ext cx="792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would cause the shift seen above? </a:t>
            </a:r>
          </a:p>
          <a:p>
            <a:endParaRPr lang="en-US" dirty="0" smtClean="0"/>
          </a:p>
          <a:p>
            <a:pPr marL="342900" indent="-342900">
              <a:buAutoNum type="alphaUcPeriod"/>
            </a:pPr>
            <a:r>
              <a:rPr lang="en-US" dirty="0" smtClean="0"/>
              <a:t>Consumers are concerned about the future and decide to postpone purchases</a:t>
            </a:r>
          </a:p>
          <a:p>
            <a:pPr marL="342900" indent="-342900">
              <a:buAutoNum type="alphaUcPeriod"/>
            </a:pPr>
            <a:endParaRPr lang="en-US" dirty="0" smtClean="0"/>
          </a:p>
          <a:p>
            <a:pPr marL="342900" indent="-342900">
              <a:buAutoNum type="alphaUcPeriod"/>
            </a:pPr>
            <a:r>
              <a:rPr lang="en-US" dirty="0" smtClean="0"/>
              <a:t>Businesses are excited about the future and increase investment</a:t>
            </a:r>
          </a:p>
          <a:p>
            <a:pPr marL="342900" indent="-342900">
              <a:buAutoNum type="alphaUcPeriod"/>
            </a:pPr>
            <a:endParaRPr lang="en-US" dirty="0" smtClean="0"/>
          </a:p>
          <a:p>
            <a:pPr marL="342900" indent="-342900">
              <a:buAutoNum type="alphaUcPeriod"/>
            </a:pPr>
            <a:r>
              <a:rPr lang="en-US" dirty="0" smtClean="0"/>
              <a:t>The cost to produce goods has increased due to government regulation</a:t>
            </a:r>
          </a:p>
          <a:p>
            <a:pPr marL="342900" indent="-342900">
              <a:buAutoNum type="alphaUcPeriod"/>
            </a:pPr>
            <a:endParaRPr lang="en-US" dirty="0" smtClean="0"/>
          </a:p>
          <a:p>
            <a:pPr marL="342900" indent="-342900">
              <a:buAutoNum type="alphaUcPeriod"/>
            </a:pPr>
            <a:r>
              <a:rPr lang="en-US" dirty="0" smtClean="0"/>
              <a:t>Technology has advanced exponentially and productivity increases.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915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81000"/>
            <a:ext cx="4002741" cy="2895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3394365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true about point E? </a:t>
            </a:r>
          </a:p>
          <a:p>
            <a:endParaRPr lang="en-US" dirty="0" smtClean="0"/>
          </a:p>
          <a:p>
            <a:pPr marL="342900" indent="-342900">
              <a:buAutoNum type="alphaUcPeriod"/>
            </a:pPr>
            <a:r>
              <a:rPr lang="en-US" dirty="0" smtClean="0"/>
              <a:t>There are not enough resources available to produce at this point.</a:t>
            </a:r>
          </a:p>
          <a:p>
            <a:pPr marL="342900" indent="-342900">
              <a:buAutoNum type="alphaUcPeriod"/>
            </a:pPr>
            <a:endParaRPr lang="en-US" dirty="0" smtClean="0"/>
          </a:p>
          <a:p>
            <a:pPr marL="342900" indent="-342900">
              <a:buAutoNum type="alphaUcPeriod"/>
            </a:pPr>
            <a:r>
              <a:rPr lang="en-US" dirty="0" smtClean="0"/>
              <a:t>In order to produce at E, the nation must give up units of consumer goods in order to gain capital goods.</a:t>
            </a:r>
          </a:p>
          <a:p>
            <a:pPr marL="342900" indent="-342900">
              <a:buAutoNum type="alphaUcPeriod"/>
            </a:pPr>
            <a:endParaRPr lang="en-US" dirty="0" smtClean="0"/>
          </a:p>
          <a:p>
            <a:pPr marL="342900" indent="-342900">
              <a:buAutoNum type="alphaUcPeriod"/>
            </a:pPr>
            <a:r>
              <a:rPr lang="en-US" dirty="0" smtClean="0"/>
              <a:t>The nation is operating at its maximum potential with the given resources.</a:t>
            </a:r>
          </a:p>
          <a:p>
            <a:pPr marL="342900" indent="-342900">
              <a:buAutoNum type="alphaUcPeriod"/>
            </a:pPr>
            <a:endParaRPr lang="en-US" dirty="0" smtClean="0"/>
          </a:p>
          <a:p>
            <a:pPr marL="342900" indent="-342900">
              <a:buAutoNum type="alphaUcPeriod"/>
            </a:pPr>
            <a:r>
              <a:rPr lang="en-US" dirty="0" smtClean="0"/>
              <a:t>The nation is not operating efficiently and wasting the scarce resources.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378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3695411"/>
            <a:ext cx="7467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arrows on the diagram above would represent the transaction between Joe who rents his office to Homework Inc., a company that provides tutoring services?</a:t>
            </a:r>
          </a:p>
          <a:p>
            <a:pPr marL="800100" lvl="1" indent="-342900">
              <a:buAutoNum type="alphaLcPeriod"/>
            </a:pPr>
            <a:r>
              <a:rPr lang="en-US" dirty="0" smtClean="0"/>
              <a:t>5, 6	</a:t>
            </a:r>
          </a:p>
          <a:p>
            <a:pPr marL="800100" lvl="1" indent="-342900">
              <a:buAutoNum type="alphaLcPeriod"/>
            </a:pPr>
            <a:endParaRPr lang="en-US" dirty="0" smtClean="0"/>
          </a:p>
          <a:p>
            <a:pPr marL="800100" lvl="1" indent="-342900">
              <a:buAutoNum type="alphaLcPeriod"/>
            </a:pPr>
            <a:r>
              <a:rPr lang="en-US" dirty="0" smtClean="0"/>
              <a:t>4, 7		</a:t>
            </a:r>
          </a:p>
          <a:p>
            <a:pPr marL="800100" lvl="1" indent="-342900">
              <a:buAutoNum type="alphaLcPeriod"/>
            </a:pPr>
            <a:endParaRPr lang="en-US" dirty="0" smtClean="0"/>
          </a:p>
          <a:p>
            <a:pPr marL="800100" lvl="1" indent="-342900">
              <a:buAutoNum type="alphaLcPeriod"/>
            </a:pPr>
            <a:r>
              <a:rPr lang="en-US" dirty="0" smtClean="0"/>
              <a:t>1, 2		</a:t>
            </a:r>
          </a:p>
          <a:p>
            <a:pPr marL="800100" lvl="1" indent="-342900">
              <a:buAutoNum type="alphaLcPeriod"/>
            </a:pPr>
            <a:endParaRPr lang="en-US" dirty="0" smtClean="0"/>
          </a:p>
          <a:p>
            <a:pPr marL="800100" lvl="1" indent="-342900">
              <a:buAutoNum type="alphaLcPeriod"/>
            </a:pPr>
            <a:r>
              <a:rPr lang="en-US" dirty="0" smtClean="0"/>
              <a:t>2, 3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33400"/>
            <a:ext cx="4157663" cy="312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0887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8" t="15083" r="5783" b="15909"/>
          <a:stretch/>
        </p:blipFill>
        <p:spPr bwMode="auto">
          <a:xfrm>
            <a:off x="2556162" y="533400"/>
            <a:ext cx="4073735" cy="2438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84830" y="3276600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How does inflation affect the purchasing power of money and impact the economy?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41189"/>
              </p:ext>
            </p:extLst>
          </p:nvPr>
        </p:nvGraphicFramePr>
        <p:xfrm>
          <a:off x="937130" y="4343400"/>
          <a:ext cx="7391400" cy="18542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886200"/>
                <a:gridCol w="3505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haroni" pitchFamily="2" charset="-79"/>
                          <a:cs typeface="Aharoni" pitchFamily="2" charset="-79"/>
                        </a:rPr>
                        <a:t>Purchasing</a:t>
                      </a:r>
                      <a:r>
                        <a:rPr lang="en-US" baseline="0" dirty="0" smtClean="0">
                          <a:latin typeface="Aharoni" pitchFamily="2" charset="-79"/>
                          <a:cs typeface="Aharoni" pitchFamily="2" charset="-79"/>
                        </a:rPr>
                        <a:t> power of money</a:t>
                      </a:r>
                      <a:endParaRPr lang="en-US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haroni" pitchFamily="2" charset="-79"/>
                          <a:cs typeface="Aharoni" pitchFamily="2" charset="-79"/>
                        </a:rPr>
                        <a:t>Impact on economy</a:t>
                      </a:r>
                      <a:endParaRPr lang="en-US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Decreases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Negative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Increases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Increases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Negative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Decreases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Positive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571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244" y="304800"/>
            <a:ext cx="467489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3581400"/>
            <a:ext cx="8458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Arrows 4 and 7 on this circular flow diagram demonstrate:</a:t>
            </a: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a. Prices</a:t>
            </a:r>
          </a:p>
          <a:p>
            <a:pPr marL="457200" indent="-457200">
              <a:buAutoNum type="alphaLcPeriod"/>
            </a:pPr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b. Taxes	      </a:t>
            </a: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c. Money flow 	     </a:t>
            </a: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d. Goods and services</a:t>
            </a:r>
          </a:p>
        </p:txBody>
      </p:sp>
    </p:spTree>
    <p:extLst>
      <p:ext uri="{BB962C8B-B14F-4D97-AF65-F5344CB8AC3E}">
        <p14:creationId xmlns:p14="http://schemas.microsoft.com/office/powerpoint/2010/main" val="290099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153400" cy="4419600"/>
          </a:xfrm>
        </p:spPr>
        <p:txBody>
          <a:bodyPr/>
          <a:lstStyle/>
          <a:p>
            <a:r>
              <a:rPr lang="en-US" sz="1800" dirty="0">
                <a:latin typeface="Estrangelo Edessa" pitchFamily="66" charset="0"/>
                <a:cs typeface="Estrangelo Edessa" pitchFamily="66" charset="0"/>
              </a:rPr>
              <a:t>Based on the PPF, which is true about countries A and B?</a:t>
            </a:r>
            <a:br>
              <a:rPr lang="en-US" sz="1800" dirty="0">
                <a:latin typeface="Estrangelo Edessa" pitchFamily="66" charset="0"/>
                <a:cs typeface="Estrangelo Edessa" pitchFamily="66" charset="0"/>
              </a:rPr>
            </a:br>
            <a:r>
              <a:rPr lang="en-US" sz="1800" dirty="0">
                <a:latin typeface="Estrangelo Edessa" pitchFamily="66" charset="0"/>
                <a:cs typeface="Estrangelo Edessa" pitchFamily="66" charset="0"/>
              </a:rPr>
              <a:t/>
            </a:r>
            <a:br>
              <a:rPr lang="en-US" sz="1800" dirty="0">
                <a:latin typeface="Estrangelo Edessa" pitchFamily="66" charset="0"/>
                <a:cs typeface="Estrangelo Edessa" pitchFamily="66" charset="0"/>
              </a:rPr>
            </a:br>
            <a:r>
              <a:rPr lang="en-US" sz="1800" dirty="0">
                <a:latin typeface="Estrangelo Edessa" pitchFamily="66" charset="0"/>
                <a:cs typeface="Estrangelo Edessa" pitchFamily="66" charset="0"/>
              </a:rPr>
              <a:t> </a:t>
            </a:r>
            <a:br>
              <a:rPr lang="en-US" sz="1800" dirty="0">
                <a:latin typeface="Estrangelo Edessa" pitchFamily="66" charset="0"/>
                <a:cs typeface="Estrangelo Edessa" pitchFamily="66" charset="0"/>
              </a:rPr>
            </a:br>
            <a:r>
              <a:rPr lang="en-US" sz="1800" dirty="0" smtClean="0">
                <a:latin typeface="Estrangelo Edessa" pitchFamily="66" charset="0"/>
                <a:cs typeface="Estrangelo Edessa" pitchFamily="66" charset="0"/>
              </a:rPr>
              <a:t>A. Country </a:t>
            </a:r>
            <a:r>
              <a:rPr lang="en-US" sz="1800" dirty="0">
                <a:latin typeface="Estrangelo Edessa" pitchFamily="66" charset="0"/>
                <a:cs typeface="Estrangelo Edessa" pitchFamily="66" charset="0"/>
              </a:rPr>
              <a:t>A has fewer resources to make fish, but more resources to make coconuts</a:t>
            </a:r>
            <a:br>
              <a:rPr lang="en-US" sz="1800" dirty="0">
                <a:latin typeface="Estrangelo Edessa" pitchFamily="66" charset="0"/>
                <a:cs typeface="Estrangelo Edessa" pitchFamily="66" charset="0"/>
              </a:rPr>
            </a:br>
            <a:r>
              <a:rPr lang="en-US" sz="1800" dirty="0">
                <a:latin typeface="Estrangelo Edessa" pitchFamily="66" charset="0"/>
                <a:cs typeface="Estrangelo Edessa" pitchFamily="66" charset="0"/>
              </a:rPr>
              <a:t> </a:t>
            </a:r>
            <a:br>
              <a:rPr lang="en-US" sz="1800" dirty="0">
                <a:latin typeface="Estrangelo Edessa" pitchFamily="66" charset="0"/>
                <a:cs typeface="Estrangelo Edessa" pitchFamily="66" charset="0"/>
              </a:rPr>
            </a:br>
            <a:r>
              <a:rPr lang="en-US" sz="1800" dirty="0" smtClean="0">
                <a:latin typeface="Estrangelo Edessa" pitchFamily="66" charset="0"/>
                <a:cs typeface="Estrangelo Edessa" pitchFamily="66" charset="0"/>
              </a:rPr>
              <a:t>B. Country </a:t>
            </a:r>
            <a:r>
              <a:rPr lang="en-US" sz="1800" dirty="0">
                <a:latin typeface="Estrangelo Edessa" pitchFamily="66" charset="0"/>
                <a:cs typeface="Estrangelo Edessa" pitchFamily="66" charset="0"/>
              </a:rPr>
              <a:t>B has fewer resources to make fish, but more resources to make coconuts</a:t>
            </a:r>
            <a:br>
              <a:rPr lang="en-US" sz="1800" dirty="0">
                <a:latin typeface="Estrangelo Edessa" pitchFamily="66" charset="0"/>
                <a:cs typeface="Estrangelo Edessa" pitchFamily="66" charset="0"/>
              </a:rPr>
            </a:br>
            <a:r>
              <a:rPr lang="en-US" sz="1800" dirty="0">
                <a:latin typeface="Estrangelo Edessa" pitchFamily="66" charset="0"/>
                <a:cs typeface="Estrangelo Edessa" pitchFamily="66" charset="0"/>
              </a:rPr>
              <a:t> </a:t>
            </a:r>
            <a:br>
              <a:rPr lang="en-US" sz="1800" dirty="0">
                <a:latin typeface="Estrangelo Edessa" pitchFamily="66" charset="0"/>
                <a:cs typeface="Estrangelo Edessa" pitchFamily="66" charset="0"/>
              </a:rPr>
            </a:br>
            <a:r>
              <a:rPr lang="en-US" sz="1800" dirty="0" smtClean="0">
                <a:latin typeface="Estrangelo Edessa" pitchFamily="66" charset="0"/>
                <a:cs typeface="Estrangelo Edessa" pitchFamily="66" charset="0"/>
              </a:rPr>
              <a:t>C. Country </a:t>
            </a:r>
            <a:r>
              <a:rPr lang="en-US" sz="1800" dirty="0">
                <a:latin typeface="Estrangelo Edessa" pitchFamily="66" charset="0"/>
                <a:cs typeface="Estrangelo Edessa" pitchFamily="66" charset="0"/>
              </a:rPr>
              <a:t>B has more resources in general</a:t>
            </a:r>
            <a:br>
              <a:rPr lang="en-US" sz="1800" dirty="0">
                <a:latin typeface="Estrangelo Edessa" pitchFamily="66" charset="0"/>
                <a:cs typeface="Estrangelo Edessa" pitchFamily="66" charset="0"/>
              </a:rPr>
            </a:br>
            <a:r>
              <a:rPr lang="en-US" sz="1800" dirty="0">
                <a:latin typeface="Estrangelo Edessa" pitchFamily="66" charset="0"/>
                <a:cs typeface="Estrangelo Edessa" pitchFamily="66" charset="0"/>
              </a:rPr>
              <a:t> </a:t>
            </a:r>
            <a:br>
              <a:rPr lang="en-US" sz="1800" dirty="0">
                <a:latin typeface="Estrangelo Edessa" pitchFamily="66" charset="0"/>
                <a:cs typeface="Estrangelo Edessa" pitchFamily="66" charset="0"/>
              </a:rPr>
            </a:br>
            <a:r>
              <a:rPr lang="en-US" sz="1800" dirty="0" smtClean="0">
                <a:latin typeface="Estrangelo Edessa" pitchFamily="66" charset="0"/>
                <a:cs typeface="Estrangelo Edessa" pitchFamily="66" charset="0"/>
              </a:rPr>
              <a:t>D. Country </a:t>
            </a:r>
            <a:r>
              <a:rPr lang="en-US" sz="1800" dirty="0">
                <a:latin typeface="Estrangelo Edessa" pitchFamily="66" charset="0"/>
                <a:cs typeface="Estrangelo Edessa" pitchFamily="66" charset="0"/>
              </a:rPr>
              <a:t>A has more resources in general</a:t>
            </a:r>
            <a:r>
              <a:rPr lang="en-US" sz="1800" dirty="0" smtClean="0">
                <a:latin typeface="Estrangelo Edessa" pitchFamily="66" charset="0"/>
                <a:cs typeface="Estrangelo Edessa" pitchFamily="66" charset="0"/>
              </a:rPr>
              <a:t>.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"/>
            <a:ext cx="4091356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347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57200"/>
            <a:ext cx="3822566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43000" y="3657600"/>
            <a:ext cx="739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the picture below, a price of .40 represents which situation?</a:t>
            </a:r>
          </a:p>
          <a:p>
            <a:r>
              <a:rPr lang="en-US" sz="2000" dirty="0" smtClean="0"/>
              <a:t> </a:t>
            </a:r>
          </a:p>
          <a:p>
            <a:r>
              <a:rPr lang="en-US" sz="2000" dirty="0" smtClean="0"/>
              <a:t>       A. A surplus because the price is below equilibrium.</a:t>
            </a:r>
          </a:p>
          <a:p>
            <a:r>
              <a:rPr lang="en-US" sz="2000" dirty="0" smtClean="0"/>
              <a:t> </a:t>
            </a:r>
          </a:p>
          <a:p>
            <a:r>
              <a:rPr lang="en-US" sz="2000" dirty="0" smtClean="0"/>
              <a:t>       B. A shortage because the price is below equilibrium.</a:t>
            </a:r>
          </a:p>
          <a:p>
            <a:r>
              <a:rPr lang="en-US" sz="2000" dirty="0" smtClean="0"/>
              <a:t> </a:t>
            </a:r>
          </a:p>
          <a:p>
            <a:r>
              <a:rPr lang="en-US" sz="2000" dirty="0" smtClean="0"/>
              <a:t>       C.  shortage because the price is above equilibrium</a:t>
            </a:r>
          </a:p>
          <a:p>
            <a:r>
              <a:rPr lang="en-US" sz="2000" dirty="0" smtClean="0"/>
              <a:t> </a:t>
            </a:r>
          </a:p>
          <a:p>
            <a:r>
              <a:rPr lang="en-US" sz="2000" dirty="0" smtClean="0"/>
              <a:t>       D. A surplus because the price is above equilibrium.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19743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63"/>
          <a:stretch/>
        </p:blipFill>
        <p:spPr>
          <a:xfrm rot="21396249">
            <a:off x="2611582" y="331210"/>
            <a:ext cx="3539836" cy="254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3015384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cartoon above depicts which of the following ideas?</a:t>
            </a:r>
          </a:p>
          <a:p>
            <a:r>
              <a:rPr lang="en-US" sz="2000" dirty="0" smtClean="0"/>
              <a:t> </a:t>
            </a:r>
          </a:p>
          <a:p>
            <a:pPr marL="800100" lvl="1" indent="-342900">
              <a:buAutoNum type="alphaUcPeriod"/>
            </a:pPr>
            <a:r>
              <a:rPr lang="en-US" sz="2000" dirty="0" smtClean="0"/>
              <a:t>The US Government spending is not important to the rest of the economy</a:t>
            </a:r>
          </a:p>
          <a:p>
            <a:pPr marL="800100" lvl="1" indent="-342900">
              <a:buAutoNum type="alphaUcPeriod"/>
            </a:pPr>
            <a:endParaRPr lang="en-US" sz="2000" dirty="0" smtClean="0"/>
          </a:p>
          <a:p>
            <a:pPr marL="800100" lvl="1" indent="-342900">
              <a:buAutoNum type="alphaUcPeriod"/>
            </a:pPr>
            <a:r>
              <a:rPr lang="en-US" sz="2000" dirty="0" smtClean="0"/>
              <a:t>The US Government is in debt and has to borrow money in order continue operations</a:t>
            </a:r>
          </a:p>
          <a:p>
            <a:pPr marL="800100" lvl="1" indent="-342900">
              <a:buAutoNum type="alphaUcPeriod"/>
            </a:pPr>
            <a:endParaRPr lang="en-US" sz="2000" dirty="0" smtClean="0"/>
          </a:p>
          <a:p>
            <a:pPr marL="800100" lvl="1" indent="-342900">
              <a:buAutoNum type="alphaUcPeriod"/>
            </a:pPr>
            <a:r>
              <a:rPr lang="en-US" sz="2000" dirty="0" smtClean="0"/>
              <a:t>The US Government owns MasterCard corporation</a:t>
            </a:r>
          </a:p>
          <a:p>
            <a:pPr marL="800100" lvl="1" indent="-342900">
              <a:buAutoNum type="alphaUcPeriod"/>
            </a:pPr>
            <a:endParaRPr lang="en-US" sz="2000" dirty="0" smtClean="0"/>
          </a:p>
          <a:p>
            <a:pPr marL="800100" lvl="1" indent="-342900">
              <a:buAutoNum type="alphaUcPeriod"/>
            </a:pPr>
            <a:r>
              <a:rPr lang="en-US" sz="2000" dirty="0" smtClean="0"/>
              <a:t>The US Government has a budget surplus therefore can spend endlessly.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5488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891" y="533400"/>
            <a:ext cx="3343030" cy="251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3200400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statement is true about this production possibilities curve?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A. Moving from point X to point Y incurs and opportunity cost of butter.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B. Moving from point X to point Y incurs an opportunity cost of guns.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C. At point X, this country is producing more butter than guns.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D. This country does not have to give up any guns to produce more butter.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447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57200"/>
            <a:ext cx="4156774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3581400"/>
            <a:ext cx="746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</a:p>
          <a:p>
            <a:r>
              <a:rPr lang="en-US" sz="2100" dirty="0" smtClean="0"/>
              <a:t>Arrows 1 and 2 on this circular flow diagram represent</a:t>
            </a:r>
          </a:p>
          <a:p>
            <a:endParaRPr lang="en-US" sz="2100" dirty="0" smtClean="0"/>
          </a:p>
          <a:p>
            <a:pPr marL="800100" lvl="1" indent="-342900">
              <a:buAutoNum type="alphaLcPeriod"/>
            </a:pPr>
            <a:r>
              <a:rPr lang="en-US" sz="2100" dirty="0" smtClean="0"/>
              <a:t>taxes	   </a:t>
            </a:r>
          </a:p>
          <a:p>
            <a:pPr marL="800100" lvl="1" indent="-342900">
              <a:buAutoNum type="alphaLcPeriod"/>
            </a:pPr>
            <a:r>
              <a:rPr lang="en-US" sz="2100" dirty="0" smtClean="0"/>
              <a:t>prices	 </a:t>
            </a:r>
          </a:p>
          <a:p>
            <a:pPr marL="800100" lvl="1" indent="-342900">
              <a:buAutoNum type="alphaLcPeriod"/>
            </a:pPr>
            <a:r>
              <a:rPr lang="en-US" sz="2100" dirty="0" smtClean="0"/>
              <a:t>money flow	      </a:t>
            </a:r>
          </a:p>
          <a:p>
            <a:pPr marL="800100" lvl="1" indent="-342900">
              <a:buAutoNum type="alphaLcPeriod"/>
            </a:pPr>
            <a:r>
              <a:rPr lang="en-US" sz="2100" dirty="0" smtClean="0"/>
              <a:t>goods and services flow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072767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57200"/>
            <a:ext cx="4401785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3962400"/>
            <a:ext cx="8077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can be inferred from the graph above? </a:t>
            </a:r>
          </a:p>
          <a:p>
            <a:endParaRPr lang="en-US" dirty="0" smtClean="0"/>
          </a:p>
          <a:p>
            <a:r>
              <a:rPr lang="en-US" dirty="0" smtClean="0"/>
              <a:t>A. The increase in supply has caused an increase in equilibrium quantity.</a:t>
            </a:r>
          </a:p>
          <a:p>
            <a:endParaRPr lang="en-US" dirty="0" smtClean="0"/>
          </a:p>
          <a:p>
            <a:r>
              <a:rPr lang="en-US" dirty="0" smtClean="0"/>
              <a:t>B. Demand has increased, causing an increase in equilibrium quantity.</a:t>
            </a:r>
          </a:p>
          <a:p>
            <a:endParaRPr lang="en-US" dirty="0" smtClean="0"/>
          </a:p>
          <a:p>
            <a:r>
              <a:rPr lang="en-US" dirty="0" smtClean="0"/>
              <a:t>C. Supply has decreased, causing an increase in equilibrium price.</a:t>
            </a:r>
          </a:p>
          <a:p>
            <a:endParaRPr lang="en-US" dirty="0" smtClean="0"/>
          </a:p>
          <a:p>
            <a:r>
              <a:rPr lang="en-US" dirty="0" smtClean="0"/>
              <a:t>D. An increase in demand has caused a decrease in equilibrium price.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603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8600"/>
            <a:ext cx="4495800" cy="3362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4345" y="3810000"/>
            <a:ext cx="7467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concept is being depicted above? </a:t>
            </a:r>
          </a:p>
          <a:p>
            <a:pPr marL="342900" indent="-342900">
              <a:buAutoNum type="alphaUcPeriod"/>
            </a:pPr>
            <a:endParaRPr lang="en-US" dirty="0" smtClean="0"/>
          </a:p>
          <a:p>
            <a:pPr marL="342900" indent="-342900">
              <a:buAutoNum type="alphaUcPeriod"/>
            </a:pPr>
            <a:r>
              <a:rPr lang="en-US" dirty="0" smtClean="0"/>
              <a:t>Protectionism</a:t>
            </a:r>
          </a:p>
          <a:p>
            <a:pPr marL="342900" indent="-342900">
              <a:buAutoNum type="alphaUcPeriod"/>
            </a:pPr>
            <a:endParaRPr lang="en-US" dirty="0" smtClean="0"/>
          </a:p>
          <a:p>
            <a:pPr marL="342900" indent="-342900">
              <a:buAutoNum type="alphaUcPeriod"/>
            </a:pPr>
            <a:r>
              <a:rPr lang="en-US" dirty="0" smtClean="0"/>
              <a:t>Exchange Rates</a:t>
            </a:r>
          </a:p>
          <a:p>
            <a:pPr marL="342900" indent="-342900">
              <a:buAutoNum type="alphaUcPeriod"/>
            </a:pPr>
            <a:endParaRPr lang="en-US" dirty="0" smtClean="0"/>
          </a:p>
          <a:p>
            <a:pPr marL="342900" indent="-342900">
              <a:buAutoNum type="alphaUcPeriod"/>
            </a:pPr>
            <a:r>
              <a:rPr lang="en-US" dirty="0" smtClean="0"/>
              <a:t>Internationalism</a:t>
            </a:r>
          </a:p>
          <a:p>
            <a:pPr marL="342900" indent="-342900">
              <a:buAutoNum type="alphaUcPeriod"/>
            </a:pPr>
            <a:endParaRPr lang="en-US" dirty="0" smtClean="0"/>
          </a:p>
          <a:p>
            <a:pPr marL="342900" indent="-342900">
              <a:buAutoNum type="alphaUcPeriod"/>
            </a:pPr>
            <a:r>
              <a:rPr lang="en-US" dirty="0" smtClean="0"/>
              <a:t>Diversification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7560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104</TotalTime>
  <Words>539</Words>
  <Application>Microsoft Office PowerPoint</Application>
  <PresentationFormat>On-screen Show (4:3)</PresentationFormat>
  <Paragraphs>115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Aharoni</vt:lpstr>
      <vt:lpstr>Estrangelo Edessa</vt:lpstr>
      <vt:lpstr>Palatino Linotype</vt:lpstr>
      <vt:lpstr>Wingdings</vt:lpstr>
      <vt:lpstr>Elemental</vt:lpstr>
      <vt:lpstr>CHARTS AND GRAPHS</vt:lpstr>
      <vt:lpstr>PowerPoint Presentation</vt:lpstr>
      <vt:lpstr>Based on the PPF, which is true about countries A and B?    A. Country A has fewer resources to make fish, but more resources to make coconuts   B. Country B has fewer resources to make fish, but more resources to make coconuts   C. Country B has more resources in general   D. Country A has more resources in general.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CHARTS AND GRAPHS</dc:title>
  <dc:creator>Windows User</dc:creator>
  <cp:lastModifiedBy>Cheatham Lisa K</cp:lastModifiedBy>
  <cp:revision>9</cp:revision>
  <dcterms:created xsi:type="dcterms:W3CDTF">2015-06-11T16:51:17Z</dcterms:created>
  <dcterms:modified xsi:type="dcterms:W3CDTF">2017-04-14T16:28:57Z</dcterms:modified>
</cp:coreProperties>
</file>