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70" r:id="rId3"/>
    <p:sldId id="272" r:id="rId4"/>
    <p:sldId id="282" r:id="rId5"/>
    <p:sldId id="271" r:id="rId6"/>
    <p:sldId id="273" r:id="rId7"/>
    <p:sldId id="283" r:id="rId8"/>
    <p:sldId id="274" r:id="rId9"/>
    <p:sldId id="275" r:id="rId10"/>
    <p:sldId id="276" r:id="rId11"/>
    <p:sldId id="277" r:id="rId12"/>
    <p:sldId id="278" r:id="rId13"/>
    <p:sldId id="279" r:id="rId14"/>
    <p:sldId id="256" r:id="rId15"/>
    <p:sldId id="257" r:id="rId16"/>
    <p:sldId id="258" r:id="rId17"/>
    <p:sldId id="259" r:id="rId18"/>
    <p:sldId id="260" r:id="rId19"/>
    <p:sldId id="261" r:id="rId20"/>
    <p:sldId id="262" r:id="rId21"/>
    <p:sldId id="280" r:id="rId22"/>
    <p:sldId id="263" r:id="rId23"/>
    <p:sldId id="264" r:id="rId24"/>
    <p:sldId id="265" r:id="rId25"/>
    <p:sldId id="266" r:id="rId26"/>
    <p:sldId id="267" r:id="rId27"/>
    <p:sldId id="268" r:id="rId28"/>
    <p:sldId id="269"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73F4DA-17BF-4EFC-8397-E2F79E419F4E}"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85582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3F4DA-17BF-4EFC-8397-E2F79E419F4E}"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592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3F4DA-17BF-4EFC-8397-E2F79E419F4E}"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250161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73F4DA-17BF-4EFC-8397-E2F79E419F4E}"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828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3F4DA-17BF-4EFC-8397-E2F79E419F4E}" type="datetimeFigureOut">
              <a:rPr lang="en-US" smtClean="0"/>
              <a:t>7/27/2016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38399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73F4DA-17BF-4EFC-8397-E2F79E419F4E}"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142369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73F4DA-17BF-4EFC-8397-E2F79E419F4E}" type="datetimeFigureOut">
              <a:rPr lang="en-US" smtClean="0"/>
              <a:t>7/27/2016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311532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73F4DA-17BF-4EFC-8397-E2F79E419F4E}" type="datetimeFigureOut">
              <a:rPr lang="en-US" smtClean="0"/>
              <a:t>7/27/2016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274981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3F4DA-17BF-4EFC-8397-E2F79E419F4E}" type="datetimeFigureOut">
              <a:rPr lang="en-US" smtClean="0"/>
              <a:t>7/27/2016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75840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3F4DA-17BF-4EFC-8397-E2F79E419F4E}"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61368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3F4DA-17BF-4EFC-8397-E2F79E419F4E}" type="datetimeFigureOut">
              <a:rPr lang="en-US" smtClean="0"/>
              <a:t>7/27/2016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1922D-8A2A-4A45-9912-27543FE8B812}" type="slidenum">
              <a:rPr lang="en-US" smtClean="0"/>
              <a:t>‹#›</a:t>
            </a:fld>
            <a:endParaRPr lang="en-US"/>
          </a:p>
        </p:txBody>
      </p:sp>
    </p:spTree>
    <p:extLst>
      <p:ext uri="{BB962C8B-B14F-4D97-AF65-F5344CB8AC3E}">
        <p14:creationId xmlns:p14="http://schemas.microsoft.com/office/powerpoint/2010/main" val="347910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73F4DA-17BF-4EFC-8397-E2F79E419F4E}" type="datetimeFigureOut">
              <a:rPr lang="en-US" smtClean="0"/>
              <a:t>7/27/2016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1922D-8A2A-4A45-9912-27543FE8B812}" type="slidenum">
              <a:rPr lang="en-US" smtClean="0"/>
              <a:t>‹#›</a:t>
            </a:fld>
            <a:endParaRPr lang="en-US"/>
          </a:p>
        </p:txBody>
      </p:sp>
    </p:spTree>
    <p:extLst>
      <p:ext uri="{BB962C8B-B14F-4D97-AF65-F5344CB8AC3E}">
        <p14:creationId xmlns:p14="http://schemas.microsoft.com/office/powerpoint/2010/main" val="1867512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campus.muscogee.k12.ga.us/campus/portal/muscogee.j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campus.muscogee.k12.ga.us/campus/portal/muscogee.j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14" y="27178"/>
            <a:ext cx="10515600" cy="1325563"/>
          </a:xfrm>
        </p:spPr>
        <p:txBody>
          <a:bodyPr>
            <a:normAutofit/>
          </a:bodyPr>
          <a:lstStyle/>
          <a:p>
            <a:r>
              <a:rPr lang="en-US" sz="6000" b="1" dirty="0" smtClean="0">
                <a:solidFill>
                  <a:srgbClr val="002060"/>
                </a:solidFill>
                <a:latin typeface="Arial Rounded MT Bold" panose="020F0704030504030204" pitchFamily="34" charset="0"/>
              </a:rPr>
              <a:t>Welcome Back!</a:t>
            </a:r>
            <a:endParaRPr lang="en-US" sz="6000" b="1" dirty="0">
              <a:solidFill>
                <a:srgbClr val="002060"/>
              </a:solidFill>
              <a:latin typeface="Arial Rounded MT Bold" panose="020F07040305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 y="-62516"/>
            <a:ext cx="1619250" cy="1504950"/>
          </a:xfrm>
          <a:prstGeom prst="rect">
            <a:avLst/>
          </a:prstGeom>
        </p:spPr>
      </p:pic>
      <p:sp>
        <p:nvSpPr>
          <p:cNvPr id="6" name="TextBox 5"/>
          <p:cNvSpPr txBox="1"/>
          <p:nvPr/>
        </p:nvSpPr>
        <p:spPr>
          <a:xfrm>
            <a:off x="1996225" y="1073102"/>
            <a:ext cx="6864439" cy="400110"/>
          </a:xfrm>
          <a:prstGeom prst="rect">
            <a:avLst/>
          </a:prstGeom>
          <a:noFill/>
        </p:spPr>
        <p:txBody>
          <a:bodyPr wrap="square" rtlCol="0">
            <a:spAutoFit/>
          </a:bodyPr>
          <a:lstStyle/>
          <a:p>
            <a:r>
              <a:rPr lang="en-US" sz="2000" dirty="0" smtClean="0"/>
              <a:t>Enjoy these memes while we wait for everyone to get settled…</a:t>
            </a:r>
            <a:endParaRPr lang="en-US" sz="2000" dirty="0"/>
          </a:p>
        </p:txBody>
      </p:sp>
      <p:pic>
        <p:nvPicPr>
          <p:cNvPr id="7" name="Picture 6"/>
          <p:cNvPicPr>
            <a:picLocks noChangeAspect="1"/>
          </p:cNvPicPr>
          <p:nvPr/>
        </p:nvPicPr>
        <p:blipFill>
          <a:blip r:embed="rId3"/>
          <a:stretch>
            <a:fillRect/>
          </a:stretch>
        </p:blipFill>
        <p:spPr>
          <a:xfrm>
            <a:off x="8860664" y="27178"/>
            <a:ext cx="2505075" cy="1828800"/>
          </a:xfrm>
          <a:prstGeom prst="rect">
            <a:avLst/>
          </a:prstGeom>
        </p:spPr>
      </p:pic>
      <p:pic>
        <p:nvPicPr>
          <p:cNvPr id="8" name="Picture 7"/>
          <p:cNvPicPr>
            <a:picLocks noChangeAspect="1"/>
          </p:cNvPicPr>
          <p:nvPr/>
        </p:nvPicPr>
        <p:blipFill>
          <a:blip r:embed="rId4"/>
          <a:stretch>
            <a:fillRect/>
          </a:stretch>
        </p:blipFill>
        <p:spPr>
          <a:xfrm>
            <a:off x="246375" y="1674857"/>
            <a:ext cx="2143125" cy="2143125"/>
          </a:xfrm>
          <a:prstGeom prst="rect">
            <a:avLst/>
          </a:prstGeom>
        </p:spPr>
      </p:pic>
      <p:pic>
        <p:nvPicPr>
          <p:cNvPr id="9" name="Picture 8"/>
          <p:cNvPicPr>
            <a:picLocks noChangeAspect="1"/>
          </p:cNvPicPr>
          <p:nvPr/>
        </p:nvPicPr>
        <p:blipFill>
          <a:blip r:embed="rId5"/>
          <a:stretch>
            <a:fillRect/>
          </a:stretch>
        </p:blipFill>
        <p:spPr>
          <a:xfrm>
            <a:off x="5044864" y="1956773"/>
            <a:ext cx="3212036" cy="2409027"/>
          </a:xfrm>
          <a:prstGeom prst="rect">
            <a:avLst/>
          </a:prstGeom>
        </p:spPr>
      </p:pic>
      <p:pic>
        <p:nvPicPr>
          <p:cNvPr id="10" name="Picture 9"/>
          <p:cNvPicPr>
            <a:picLocks noChangeAspect="1"/>
          </p:cNvPicPr>
          <p:nvPr/>
        </p:nvPicPr>
        <p:blipFill>
          <a:blip r:embed="rId6"/>
          <a:stretch>
            <a:fillRect/>
          </a:stretch>
        </p:blipFill>
        <p:spPr>
          <a:xfrm>
            <a:off x="5145932" y="4995862"/>
            <a:ext cx="3009900" cy="1514475"/>
          </a:xfrm>
          <a:prstGeom prst="rect">
            <a:avLst/>
          </a:prstGeom>
        </p:spPr>
      </p:pic>
      <p:pic>
        <p:nvPicPr>
          <p:cNvPr id="11" name="Picture 10"/>
          <p:cNvPicPr>
            <a:picLocks noChangeAspect="1"/>
          </p:cNvPicPr>
          <p:nvPr/>
        </p:nvPicPr>
        <p:blipFill>
          <a:blip r:embed="rId7"/>
          <a:stretch>
            <a:fillRect/>
          </a:stretch>
        </p:blipFill>
        <p:spPr>
          <a:xfrm>
            <a:off x="2696414" y="1567865"/>
            <a:ext cx="1743075" cy="2619375"/>
          </a:xfrm>
          <a:prstGeom prst="rect">
            <a:avLst/>
          </a:prstGeom>
        </p:spPr>
      </p:pic>
      <p:pic>
        <p:nvPicPr>
          <p:cNvPr id="12" name="Picture 11"/>
          <p:cNvPicPr>
            <a:picLocks noChangeAspect="1"/>
          </p:cNvPicPr>
          <p:nvPr/>
        </p:nvPicPr>
        <p:blipFill>
          <a:blip r:embed="rId8"/>
          <a:stretch>
            <a:fillRect/>
          </a:stretch>
        </p:blipFill>
        <p:spPr>
          <a:xfrm>
            <a:off x="9466039" y="1855978"/>
            <a:ext cx="2143125" cy="2143125"/>
          </a:xfrm>
          <a:prstGeom prst="rect">
            <a:avLst/>
          </a:prstGeom>
        </p:spPr>
      </p:pic>
      <p:pic>
        <p:nvPicPr>
          <p:cNvPr id="13" name="Picture 12"/>
          <p:cNvPicPr>
            <a:picLocks noChangeAspect="1"/>
          </p:cNvPicPr>
          <p:nvPr/>
        </p:nvPicPr>
        <p:blipFill>
          <a:blip r:embed="rId9"/>
          <a:stretch>
            <a:fillRect/>
          </a:stretch>
        </p:blipFill>
        <p:spPr>
          <a:xfrm>
            <a:off x="2389500" y="4522835"/>
            <a:ext cx="2066925" cy="2209800"/>
          </a:xfrm>
          <a:prstGeom prst="rect">
            <a:avLst/>
          </a:prstGeom>
        </p:spPr>
      </p:pic>
      <p:pic>
        <p:nvPicPr>
          <p:cNvPr id="14" name="Picture 13"/>
          <p:cNvPicPr>
            <a:picLocks noChangeAspect="1"/>
          </p:cNvPicPr>
          <p:nvPr/>
        </p:nvPicPr>
        <p:blipFill>
          <a:blip r:embed="rId10"/>
          <a:stretch>
            <a:fillRect/>
          </a:stretch>
        </p:blipFill>
        <p:spPr>
          <a:xfrm>
            <a:off x="146898" y="4314825"/>
            <a:ext cx="2066925" cy="2209800"/>
          </a:xfrm>
          <a:prstGeom prst="rect">
            <a:avLst/>
          </a:prstGeom>
        </p:spPr>
      </p:pic>
      <p:pic>
        <p:nvPicPr>
          <p:cNvPr id="15" name="Picture 14"/>
          <p:cNvPicPr>
            <a:picLocks noChangeAspect="1"/>
          </p:cNvPicPr>
          <p:nvPr/>
        </p:nvPicPr>
        <p:blipFill>
          <a:blip r:embed="rId11"/>
          <a:stretch>
            <a:fillRect/>
          </a:stretch>
        </p:blipFill>
        <p:spPr>
          <a:xfrm>
            <a:off x="8391525" y="3981450"/>
            <a:ext cx="3800475" cy="2876550"/>
          </a:xfrm>
          <a:prstGeom prst="rect">
            <a:avLst/>
          </a:prstGeom>
        </p:spPr>
      </p:pic>
    </p:spTree>
    <p:extLst>
      <p:ext uri="{BB962C8B-B14F-4D97-AF65-F5344CB8AC3E}">
        <p14:creationId xmlns:p14="http://schemas.microsoft.com/office/powerpoint/2010/main" val="1337130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820"/>
            <a:ext cx="10515600" cy="1325563"/>
          </a:xfrm>
        </p:spPr>
        <p:txBody>
          <a:bodyPr/>
          <a:lstStyle/>
          <a:p>
            <a:r>
              <a:rPr lang="en-US" b="1" u="sng" dirty="0" smtClean="0"/>
              <a:t>BEHAVIORAL EXPECTATIONS</a:t>
            </a:r>
            <a:endParaRPr lang="en-US" b="1" u="sng" dirty="0"/>
          </a:p>
        </p:txBody>
      </p:sp>
      <p:sp>
        <p:nvSpPr>
          <p:cNvPr id="3" name="Content Placeholder 2"/>
          <p:cNvSpPr>
            <a:spLocks noGrp="1"/>
          </p:cNvSpPr>
          <p:nvPr>
            <p:ph idx="1"/>
          </p:nvPr>
        </p:nvSpPr>
        <p:spPr>
          <a:xfrm>
            <a:off x="0" y="743800"/>
            <a:ext cx="11353800" cy="4351338"/>
          </a:xfrm>
        </p:spPr>
        <p:txBody>
          <a:bodyPr>
            <a:normAutofit lnSpcReduction="10000"/>
          </a:bodyPr>
          <a:lstStyle/>
          <a:p>
            <a:pPr marL="0" indent="0">
              <a:buNone/>
            </a:pPr>
            <a:r>
              <a:rPr lang="en-US" dirty="0"/>
              <a:t>All classroom policies are consistent with the Student Handbook issued at the beginning of each year. Failure to comply will result in one or more of the following:</a:t>
            </a:r>
          </a:p>
          <a:p>
            <a:pPr marL="0" indent="0">
              <a:buNone/>
            </a:pPr>
            <a:r>
              <a:rPr lang="en-US" dirty="0"/>
              <a:t>1. Verbal Warning</a:t>
            </a:r>
          </a:p>
          <a:p>
            <a:pPr marL="0" indent="0">
              <a:buNone/>
            </a:pPr>
            <a:r>
              <a:rPr lang="en-US" dirty="0"/>
              <a:t>2. Detention</a:t>
            </a:r>
          </a:p>
          <a:p>
            <a:pPr marL="0" indent="0">
              <a:buNone/>
            </a:pPr>
            <a:r>
              <a:rPr lang="en-US" dirty="0"/>
              <a:t>3. Parental Contact letter, email, phone call, face to face. Contact will be documented in Infinite Campus.</a:t>
            </a:r>
          </a:p>
          <a:p>
            <a:pPr marL="0" indent="0">
              <a:buNone/>
            </a:pPr>
            <a:r>
              <a:rPr lang="en-US" dirty="0"/>
              <a:t>4. Conference: teacher(s), student, parent, or teacher(s), </a:t>
            </a:r>
            <a:endParaRPr lang="en-US" dirty="0" smtClean="0"/>
          </a:p>
          <a:p>
            <a:pPr marL="0" indent="0">
              <a:buNone/>
            </a:pPr>
            <a:r>
              <a:rPr lang="en-US" dirty="0"/>
              <a:t> </a:t>
            </a:r>
            <a:r>
              <a:rPr lang="en-US" dirty="0" smtClean="0"/>
              <a:t>   student</a:t>
            </a:r>
            <a:r>
              <a:rPr lang="en-US" dirty="0"/>
              <a:t>, parent, counselor, administrator</a:t>
            </a:r>
          </a:p>
          <a:p>
            <a:pPr marL="0" indent="0">
              <a:buNone/>
            </a:pPr>
            <a:r>
              <a:rPr lang="en-US" dirty="0"/>
              <a:t>5. Administrative Referral</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9422" y="3412901"/>
            <a:ext cx="3972578" cy="3445099"/>
          </a:xfrm>
          <a:prstGeom prst="rect">
            <a:avLst/>
          </a:prstGeom>
        </p:spPr>
      </p:pic>
    </p:spTree>
    <p:extLst>
      <p:ext uri="{BB962C8B-B14F-4D97-AF65-F5344CB8AC3E}">
        <p14:creationId xmlns:p14="http://schemas.microsoft.com/office/powerpoint/2010/main" val="1815360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819"/>
            <a:ext cx="10515600" cy="1325563"/>
          </a:xfrm>
        </p:spPr>
        <p:txBody>
          <a:bodyPr/>
          <a:lstStyle/>
          <a:p>
            <a:r>
              <a:rPr lang="en-US" b="1" u="sng" dirty="0" smtClean="0"/>
              <a:t>REQUIRED MATERIALS</a:t>
            </a:r>
            <a:endParaRPr lang="en-US" b="1" u="sng" dirty="0"/>
          </a:p>
        </p:txBody>
      </p:sp>
      <p:sp>
        <p:nvSpPr>
          <p:cNvPr id="3" name="Content Placeholder 2"/>
          <p:cNvSpPr>
            <a:spLocks noGrp="1"/>
          </p:cNvSpPr>
          <p:nvPr>
            <p:ph idx="1"/>
          </p:nvPr>
        </p:nvSpPr>
        <p:spPr>
          <a:xfrm>
            <a:off x="0" y="769558"/>
            <a:ext cx="12192000" cy="4351338"/>
          </a:xfrm>
        </p:spPr>
        <p:txBody>
          <a:bodyPr/>
          <a:lstStyle/>
          <a:p>
            <a:pPr marL="0" indent="0">
              <a:buNone/>
            </a:pPr>
            <a:r>
              <a:rPr lang="en-US" dirty="0"/>
              <a:t>Students will need the following every day.					</a:t>
            </a:r>
          </a:p>
          <a:p>
            <a:pPr marL="514350" indent="-514350">
              <a:buAutoNum type="arabicParenR"/>
            </a:pPr>
            <a:r>
              <a:rPr lang="en-US" dirty="0" smtClean="0"/>
              <a:t>Textbook </a:t>
            </a:r>
            <a:endParaRPr lang="en-US" dirty="0" smtClean="0"/>
          </a:p>
          <a:p>
            <a:pPr marL="514350" indent="-514350">
              <a:buAutoNum type="arabicParenR"/>
            </a:pPr>
            <a:r>
              <a:rPr lang="en-US" dirty="0" smtClean="0"/>
              <a:t>Writing </a:t>
            </a:r>
            <a:r>
              <a:rPr lang="en-US" dirty="0" smtClean="0"/>
              <a:t>utensils: pencils, highlighter, pens</a:t>
            </a:r>
          </a:p>
          <a:p>
            <a:pPr marL="514350" indent="-514350">
              <a:buAutoNum type="arabicParenR"/>
            </a:pPr>
            <a:r>
              <a:rPr lang="en-US" dirty="0" smtClean="0"/>
              <a:t>Loose </a:t>
            </a:r>
            <a:r>
              <a:rPr lang="en-US" dirty="0"/>
              <a:t>leaf paper in a 3-ring binder </a:t>
            </a:r>
            <a:endParaRPr lang="en-US" dirty="0" smtClean="0"/>
          </a:p>
          <a:p>
            <a:pPr marL="514350" indent="-514350">
              <a:buAutoNum type="arabicParenR"/>
            </a:pPr>
            <a:r>
              <a:rPr lang="en-US" dirty="0" smtClean="0"/>
              <a:t>Flash </a:t>
            </a:r>
            <a:r>
              <a:rPr lang="en-US" dirty="0"/>
              <a:t>Drive &amp; active email address</a:t>
            </a:r>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918" y="2344960"/>
            <a:ext cx="6017386" cy="4513040"/>
          </a:xfrm>
          <a:prstGeom prst="rect">
            <a:avLst/>
          </a:prstGeom>
        </p:spPr>
      </p:pic>
    </p:spTree>
    <p:extLst>
      <p:ext uri="{BB962C8B-B14F-4D97-AF65-F5344CB8AC3E}">
        <p14:creationId xmlns:p14="http://schemas.microsoft.com/office/powerpoint/2010/main" val="2486605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668"/>
            <a:ext cx="10515600" cy="1325563"/>
          </a:xfrm>
        </p:spPr>
        <p:txBody>
          <a:bodyPr/>
          <a:lstStyle/>
          <a:p>
            <a:r>
              <a:rPr lang="en-US" b="1" u="sng" dirty="0" smtClean="0"/>
              <a:t>MANAGEMENT EXPECTATIONS</a:t>
            </a:r>
            <a:endParaRPr lang="en-US" b="1" u="sng" dirty="0"/>
          </a:p>
        </p:txBody>
      </p:sp>
      <p:sp>
        <p:nvSpPr>
          <p:cNvPr id="3" name="Content Placeholder 2"/>
          <p:cNvSpPr>
            <a:spLocks noGrp="1"/>
          </p:cNvSpPr>
          <p:nvPr>
            <p:ph idx="1"/>
          </p:nvPr>
        </p:nvSpPr>
        <p:spPr>
          <a:xfrm>
            <a:off x="0" y="885468"/>
            <a:ext cx="7920507" cy="5972532"/>
          </a:xfrm>
        </p:spPr>
        <p:txBody>
          <a:bodyPr>
            <a:normAutofit lnSpcReduction="10000"/>
          </a:bodyPr>
          <a:lstStyle/>
          <a:p>
            <a:pPr marL="0" lvl="0" indent="0">
              <a:buNone/>
            </a:pPr>
            <a:r>
              <a:rPr lang="en-US" b="1" i="1" u="sng" dirty="0" smtClean="0"/>
              <a:t>Attendance</a:t>
            </a:r>
            <a:r>
              <a:rPr lang="en-US" dirty="0"/>
              <a:t>: A</a:t>
            </a:r>
            <a:r>
              <a:rPr lang="en-US" dirty="0" smtClean="0"/>
              <a:t>bsenteeism </a:t>
            </a:r>
            <a:r>
              <a:rPr lang="en-US" dirty="0"/>
              <a:t>greatly impacts your academic standing–it is hard to catch up if you miss more than a day. You are only allowed to be absent up to 7 days. After 7 absences you have earned “Loss of Credit,” or failure of the course. If you are absent you must present a valid written excuse to </a:t>
            </a:r>
            <a:r>
              <a:rPr lang="en-US" dirty="0" smtClean="0"/>
              <a:t>the front office within 3 days of your absence</a:t>
            </a:r>
            <a:endParaRPr lang="en-US" dirty="0"/>
          </a:p>
          <a:p>
            <a:pPr marL="0" lvl="0" indent="0">
              <a:buNone/>
            </a:pPr>
            <a:endParaRPr lang="en-US" b="1" i="1" u="sng" dirty="0" smtClean="0"/>
          </a:p>
          <a:p>
            <a:pPr marL="0" lvl="0" indent="0">
              <a:buNone/>
            </a:pPr>
            <a:r>
              <a:rPr lang="en-US" b="1" i="1" u="sng" dirty="0" smtClean="0"/>
              <a:t>Tardy</a:t>
            </a:r>
            <a:r>
              <a:rPr lang="en-US" b="1" i="1" dirty="0"/>
              <a:t>: </a:t>
            </a:r>
            <a:r>
              <a:rPr lang="en-US" dirty="0"/>
              <a:t> Simple: DO NOT BE LATE TO CLASS. Your whole body must be completely and physically in your assigned seat, in the classroom, before the bell rings or detention will result. No excuses. </a:t>
            </a:r>
            <a:r>
              <a:rPr lang="en-US" dirty="0" smtClean="0"/>
              <a:t>First block will be sent to the office for a pass otherwise all other blocks will receive tardy slips which will then culminate into a Friday school or Saturday School notice. Don’t be tardy.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6987" y="0"/>
            <a:ext cx="3689072" cy="33356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996" y="3474244"/>
            <a:ext cx="3751393" cy="3383756"/>
          </a:xfrm>
          <a:prstGeom prst="rect">
            <a:avLst/>
          </a:prstGeom>
        </p:spPr>
      </p:pic>
    </p:spTree>
    <p:extLst>
      <p:ext uri="{BB962C8B-B14F-4D97-AF65-F5344CB8AC3E}">
        <p14:creationId xmlns:p14="http://schemas.microsoft.com/office/powerpoint/2010/main" val="1766702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182"/>
            <a:ext cx="10515600" cy="1325563"/>
          </a:xfrm>
        </p:spPr>
        <p:txBody>
          <a:bodyPr/>
          <a:lstStyle/>
          <a:p>
            <a:r>
              <a:rPr lang="en-US" b="1" u="sng" dirty="0" smtClean="0"/>
              <a:t>ACADEMIC HONESTY</a:t>
            </a:r>
            <a:endParaRPr lang="en-US" b="1" u="sng" dirty="0"/>
          </a:p>
        </p:txBody>
      </p:sp>
      <p:sp>
        <p:nvSpPr>
          <p:cNvPr id="3" name="Content Placeholder 2"/>
          <p:cNvSpPr>
            <a:spLocks noGrp="1"/>
          </p:cNvSpPr>
          <p:nvPr>
            <p:ph idx="1"/>
          </p:nvPr>
        </p:nvSpPr>
        <p:spPr>
          <a:xfrm>
            <a:off x="0" y="795315"/>
            <a:ext cx="12192000" cy="4351338"/>
          </a:xfrm>
        </p:spPr>
        <p:txBody>
          <a:bodyPr/>
          <a:lstStyle/>
          <a:p>
            <a:pPr marL="0" lvl="0" indent="0">
              <a:buNone/>
            </a:pPr>
            <a:r>
              <a:rPr lang="en-US" dirty="0"/>
              <a:t>Each </a:t>
            </a:r>
            <a:r>
              <a:rPr lang="en-US" dirty="0" smtClean="0"/>
              <a:t>student </a:t>
            </a:r>
            <a:r>
              <a:rPr lang="en-US" dirty="0"/>
              <a:t>is to maintain the highest level of integrity. When it comes to assignments of any nature, you are expected to do his/her own individual work. Consequences will be applied to those who feel they don’t need to carry their own academic weight.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2353" y="2022331"/>
            <a:ext cx="4036452" cy="48356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645" y="2324637"/>
            <a:ext cx="4533363" cy="4533363"/>
          </a:xfrm>
          <a:prstGeom prst="rect">
            <a:avLst/>
          </a:prstGeom>
        </p:spPr>
      </p:pic>
    </p:spTree>
    <p:extLst>
      <p:ext uri="{BB962C8B-B14F-4D97-AF65-F5344CB8AC3E}">
        <p14:creationId xmlns:p14="http://schemas.microsoft.com/office/powerpoint/2010/main" val="2536796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363" y="104932"/>
            <a:ext cx="9144000" cy="5085254"/>
          </a:xfrm>
        </p:spPr>
        <p:txBody>
          <a:bodyPr>
            <a:normAutofit/>
          </a:bodyPr>
          <a:lstStyle/>
          <a:p>
            <a:r>
              <a:rPr lang="en-US" sz="8000" b="1" dirty="0" smtClean="0">
                <a:latin typeface="Aharoni" panose="02010803020104030203" pitchFamily="2" charset="-79"/>
                <a:cs typeface="Aharoni" panose="02010803020104030203" pitchFamily="2" charset="-79"/>
              </a:rPr>
              <a:t>Ms. Cheatham’s Class Rules</a:t>
            </a:r>
            <a:endParaRPr lang="en-US" sz="8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670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pPr lvl="0"/>
            <a:r>
              <a:rPr lang="en-US" b="1" dirty="0" smtClean="0"/>
              <a:t>1. Come </a:t>
            </a:r>
            <a:r>
              <a:rPr lang="en-US" b="1" dirty="0"/>
              <a:t>to class prepared, ready to learn and with an open mind. </a:t>
            </a:r>
            <a:r>
              <a:rPr lang="en-US" i="1" dirty="0"/>
              <a:t>Do not question any assignments given; I do not give “busy work,” although you will have a lot of work. </a:t>
            </a:r>
            <a:endParaRPr lang="en-US" dirty="0"/>
          </a:p>
        </p:txBody>
      </p:sp>
      <p:pic>
        <p:nvPicPr>
          <p:cNvPr id="4" name="Picture 3"/>
          <p:cNvPicPr>
            <a:picLocks noChangeAspect="1"/>
          </p:cNvPicPr>
          <p:nvPr/>
        </p:nvPicPr>
        <p:blipFill>
          <a:blip r:embed="rId2"/>
          <a:stretch>
            <a:fillRect/>
          </a:stretch>
        </p:blipFill>
        <p:spPr>
          <a:xfrm>
            <a:off x="3721994" y="1690689"/>
            <a:ext cx="3409548" cy="5121899"/>
          </a:xfrm>
          <a:prstGeom prst="rect">
            <a:avLst/>
          </a:prstGeom>
        </p:spPr>
      </p:pic>
    </p:spTree>
    <p:extLst>
      <p:ext uri="{BB962C8B-B14F-4D97-AF65-F5344CB8AC3E}">
        <p14:creationId xmlns:p14="http://schemas.microsoft.com/office/powerpoint/2010/main" val="96277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3195" y="727564"/>
            <a:ext cx="7584574" cy="5861792"/>
          </a:xfrm>
        </p:spPr>
      </p:pic>
      <p:sp>
        <p:nvSpPr>
          <p:cNvPr id="2" name="Title 1"/>
          <p:cNvSpPr>
            <a:spLocks noGrp="1"/>
          </p:cNvSpPr>
          <p:nvPr>
            <p:ph type="title"/>
          </p:nvPr>
        </p:nvSpPr>
        <p:spPr>
          <a:xfrm>
            <a:off x="0" y="572819"/>
            <a:ext cx="12192000" cy="1690688"/>
          </a:xfrm>
        </p:spPr>
        <p:txBody>
          <a:bodyPr>
            <a:normAutofit fontScale="90000"/>
          </a:bodyPr>
          <a:lstStyle/>
          <a:p>
            <a:pPr lvl="0"/>
            <a:r>
              <a:rPr lang="en-US" sz="3100" b="1" dirty="0" smtClean="0"/>
              <a:t>2. Students </a:t>
            </a:r>
            <a:r>
              <a:rPr lang="en-US" sz="3100" b="1" dirty="0"/>
              <a:t>must be seated in their assigned seats by the time the bell rings. </a:t>
            </a:r>
            <a:r>
              <a:rPr lang="en-US" sz="3100" i="1" dirty="0"/>
              <a:t>Come into class quietly, sit down and complete your Do Now; do not stand at the door with me; this is something I am required to do. I will answer any questions you may have regarding assignments, etc. after I have taken roll. If you have to go to the restroom, do it before coming to class or wait the required fifteen minutes, then ask if you may go. </a:t>
            </a:r>
            <a:r>
              <a:rPr lang="en-US" dirty="0"/>
              <a:t/>
            </a:r>
            <a:br>
              <a:rPr lang="en-US" dirty="0"/>
            </a:br>
            <a:endParaRPr lang="en-US" dirty="0"/>
          </a:p>
        </p:txBody>
      </p:sp>
    </p:spTree>
    <p:extLst>
      <p:ext uri="{BB962C8B-B14F-4D97-AF65-F5344CB8AC3E}">
        <p14:creationId xmlns:p14="http://schemas.microsoft.com/office/powerpoint/2010/main" val="3085314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690688"/>
          </a:xfrm>
        </p:spPr>
        <p:txBody>
          <a:bodyPr>
            <a:normAutofit fontScale="90000"/>
          </a:bodyPr>
          <a:lstStyle/>
          <a:p>
            <a:pPr lvl="0"/>
            <a:r>
              <a:rPr lang="en-US" b="1" dirty="0" smtClean="0"/>
              <a:t>3. Students </a:t>
            </a:r>
            <a:r>
              <a:rPr lang="en-US" b="1" dirty="0"/>
              <a:t>will be dismissed by the teacher; not the </a:t>
            </a:r>
            <a:r>
              <a:rPr lang="en-US" b="1" dirty="0" smtClean="0"/>
              <a:t>bell. </a:t>
            </a:r>
            <a:r>
              <a:rPr lang="en-US" i="1" dirty="0" smtClean="0"/>
              <a:t>Sometimes </a:t>
            </a:r>
            <a:r>
              <a:rPr lang="en-US" i="1" dirty="0"/>
              <a:t>we haven’t finished the lesson; wait until I say you may go…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772" y="1690689"/>
            <a:ext cx="7881870" cy="5832583"/>
          </a:xfrm>
        </p:spPr>
      </p:pic>
    </p:spTree>
    <p:extLst>
      <p:ext uri="{BB962C8B-B14F-4D97-AF65-F5344CB8AC3E}">
        <p14:creationId xmlns:p14="http://schemas.microsoft.com/office/powerpoint/2010/main" val="3428486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pPr lvl="0"/>
            <a:r>
              <a:rPr lang="en-US" b="1" dirty="0" smtClean="0"/>
              <a:t>4. Chewing/bubble </a:t>
            </a:r>
            <a:r>
              <a:rPr lang="en-US" b="1" dirty="0"/>
              <a:t>gum is not to be seen or </a:t>
            </a:r>
            <a:r>
              <a:rPr lang="en-US" b="1" dirty="0" smtClean="0"/>
              <a:t>heard.  </a:t>
            </a:r>
            <a:r>
              <a:rPr lang="en-US" i="1" dirty="0"/>
              <a:t>If I see it; I will tell you to put it in the trashcan – do not balk; just do it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9567" y="1027906"/>
            <a:ext cx="4636595" cy="6074142"/>
          </a:xfrm>
        </p:spPr>
      </p:pic>
    </p:spTree>
    <p:extLst>
      <p:ext uri="{BB962C8B-B14F-4D97-AF65-F5344CB8AC3E}">
        <p14:creationId xmlns:p14="http://schemas.microsoft.com/office/powerpoint/2010/main" val="3011480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1521"/>
            <a:ext cx="12192000" cy="928521"/>
          </a:xfrm>
        </p:spPr>
        <p:txBody>
          <a:bodyPr>
            <a:noAutofit/>
          </a:bodyPr>
          <a:lstStyle/>
          <a:p>
            <a:pPr lvl="0"/>
            <a:r>
              <a:rPr lang="en-US" sz="3200" b="1" dirty="0" smtClean="0"/>
              <a:t>5. Cell </a:t>
            </a:r>
            <a:r>
              <a:rPr lang="en-US" sz="3200" b="1" dirty="0"/>
              <a:t>phones may be out on your desk FACE DOWN or in a pocket, purse or bag-but are not to be used during class unless I have given you permission</a:t>
            </a:r>
            <a:r>
              <a:rPr lang="en-US" sz="3200" b="1" i="1" dirty="0"/>
              <a:t>. </a:t>
            </a:r>
            <a:r>
              <a:rPr lang="en-US" sz="3200" i="1" dirty="0"/>
              <a:t>Ok-using cell phones in class has become an art form. Your parents don’t send you to school every day to run up your data. We can work this out together with cooperation. </a:t>
            </a:r>
            <a:r>
              <a:rPr lang="en-US" sz="3200" dirty="0"/>
              <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5422" y="1830042"/>
            <a:ext cx="4096578" cy="608402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989" y="2234484"/>
            <a:ext cx="4829577" cy="33807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18005"/>
            <a:ext cx="4431370" cy="439813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370" y="3994427"/>
            <a:ext cx="2485623" cy="2485623"/>
          </a:xfrm>
          <a:prstGeom prst="rect">
            <a:avLst/>
          </a:prstGeom>
        </p:spPr>
      </p:pic>
    </p:spTree>
    <p:extLst>
      <p:ext uri="{BB962C8B-B14F-4D97-AF65-F5344CB8AC3E}">
        <p14:creationId xmlns:p14="http://schemas.microsoft.com/office/powerpoint/2010/main" val="790736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14" y="27178"/>
            <a:ext cx="10515600" cy="1325563"/>
          </a:xfrm>
        </p:spPr>
        <p:txBody>
          <a:bodyPr>
            <a:normAutofit/>
          </a:bodyPr>
          <a:lstStyle/>
          <a:p>
            <a:r>
              <a:rPr lang="en-US" sz="6000" b="1" dirty="0" smtClean="0">
                <a:solidFill>
                  <a:srgbClr val="002060"/>
                </a:solidFill>
                <a:latin typeface="Arial Rounded MT Bold" panose="020F0704030504030204" pitchFamily="34" charset="0"/>
              </a:rPr>
              <a:t>Are you in the right place?</a:t>
            </a:r>
            <a:endParaRPr lang="en-US" sz="6000" b="1" dirty="0">
              <a:solidFill>
                <a:srgbClr val="002060"/>
              </a:solidFill>
              <a:latin typeface="Arial Rounded MT Bold" panose="020F0704030504030204" pitchFamily="34" charset="0"/>
            </a:endParaRPr>
          </a:p>
        </p:txBody>
      </p:sp>
      <p:sp>
        <p:nvSpPr>
          <p:cNvPr id="3" name="Content Placeholder 2"/>
          <p:cNvSpPr>
            <a:spLocks noGrp="1"/>
          </p:cNvSpPr>
          <p:nvPr>
            <p:ph idx="1"/>
          </p:nvPr>
        </p:nvSpPr>
        <p:spPr>
          <a:xfrm>
            <a:off x="321972" y="1442434"/>
            <a:ext cx="11031828" cy="5415565"/>
          </a:xfrm>
        </p:spPr>
        <p:txBody>
          <a:bodyPr>
            <a:normAutofit fontScale="92500" lnSpcReduction="10000"/>
          </a:bodyPr>
          <a:lstStyle/>
          <a:p>
            <a:pPr marL="0" indent="0">
              <a:buNone/>
            </a:pPr>
            <a:r>
              <a:rPr lang="en-US" dirty="0"/>
              <a:t>I’m your teacher – Ms. Cheatham</a:t>
            </a:r>
          </a:p>
          <a:p>
            <a:pPr marL="0" indent="0">
              <a:buNone/>
            </a:pPr>
            <a:r>
              <a:rPr lang="en-US" dirty="0"/>
              <a:t>IF IT IS 1</a:t>
            </a:r>
            <a:r>
              <a:rPr lang="en-US" baseline="30000" dirty="0"/>
              <a:t>ST</a:t>
            </a:r>
            <a:r>
              <a:rPr lang="en-US" dirty="0"/>
              <a:t>, 2</a:t>
            </a:r>
            <a:r>
              <a:rPr lang="en-US" baseline="30000" dirty="0"/>
              <a:t>ND</a:t>
            </a:r>
            <a:r>
              <a:rPr lang="en-US" dirty="0"/>
              <a:t> OR 3</a:t>
            </a:r>
            <a:r>
              <a:rPr lang="en-US" baseline="30000" dirty="0"/>
              <a:t>RD</a:t>
            </a:r>
            <a:r>
              <a:rPr lang="en-US" dirty="0"/>
              <a:t> PERIODS – YOU ARE IN WORLD HISTORY.</a:t>
            </a:r>
          </a:p>
          <a:p>
            <a:pPr marL="0" indent="0">
              <a:buNone/>
            </a:pPr>
            <a:r>
              <a:rPr lang="en-US" dirty="0"/>
              <a:t>IF IT IS 5</a:t>
            </a:r>
            <a:r>
              <a:rPr lang="en-US" baseline="30000" dirty="0"/>
              <a:t>TH</a:t>
            </a:r>
            <a:r>
              <a:rPr lang="en-US" dirty="0"/>
              <a:t> OR 6</a:t>
            </a:r>
            <a:r>
              <a:rPr lang="en-US" baseline="30000" dirty="0"/>
              <a:t>TH</a:t>
            </a:r>
            <a:r>
              <a:rPr lang="en-US" dirty="0"/>
              <a:t> PERIODS – YOU ARE IN ECONOMICS.</a:t>
            </a:r>
          </a:p>
          <a:p>
            <a:pPr marL="0" indent="0">
              <a:buNone/>
            </a:pPr>
            <a:r>
              <a:rPr lang="en-US" dirty="0"/>
              <a:t>IF IT IS 7</a:t>
            </a:r>
            <a:r>
              <a:rPr lang="en-US" baseline="30000" dirty="0"/>
              <a:t>TH</a:t>
            </a:r>
            <a:r>
              <a:rPr lang="en-US" dirty="0"/>
              <a:t> PERIOD – YOU ARE ON THE ACADEMIC DECATHLON TEAM. </a:t>
            </a:r>
          </a:p>
          <a:p>
            <a:pPr marL="0" indent="0">
              <a:buNone/>
            </a:pPr>
            <a:endParaRPr lang="en-US" dirty="0"/>
          </a:p>
          <a:p>
            <a:pPr marL="0" indent="0">
              <a:buNone/>
            </a:pPr>
            <a:r>
              <a:rPr lang="en-US" dirty="0"/>
              <a:t>We are in room 415</a:t>
            </a:r>
          </a:p>
          <a:p>
            <a:pPr marL="0" indent="0">
              <a:buNone/>
            </a:pPr>
            <a:endParaRPr lang="en-US" dirty="0"/>
          </a:p>
          <a:p>
            <a:pPr marL="0" indent="0">
              <a:buNone/>
            </a:pPr>
            <a:r>
              <a:rPr lang="en-US" dirty="0"/>
              <a:t>I teach World History, Economics and Academic Decathlon</a:t>
            </a:r>
          </a:p>
          <a:p>
            <a:pPr marL="0" indent="0">
              <a:buNone/>
            </a:pPr>
            <a:endParaRPr lang="en-US" dirty="0"/>
          </a:p>
          <a:p>
            <a:pPr marL="0" indent="0">
              <a:buNone/>
            </a:pPr>
            <a:r>
              <a:rPr lang="en-US" dirty="0"/>
              <a:t>I will be staying after school for student help on Tuesdays &amp; Thursdays. </a:t>
            </a:r>
          </a:p>
          <a:p>
            <a:pPr marL="0" indent="0">
              <a:buNone/>
            </a:pPr>
            <a:endParaRPr lang="en-US" dirty="0"/>
          </a:p>
          <a:p>
            <a:pPr marL="0" indent="0">
              <a:buNone/>
            </a:pPr>
            <a:r>
              <a:rPr lang="en-US" dirty="0"/>
              <a:t>We have a website – it’s cheathamsworld.weebly.com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 y="-62516"/>
            <a:ext cx="1619250" cy="1504950"/>
          </a:xfrm>
          <a:prstGeom prst="rect">
            <a:avLst/>
          </a:prstGeom>
        </p:spPr>
      </p:pic>
    </p:spTree>
    <p:extLst>
      <p:ext uri="{BB962C8B-B14F-4D97-AF65-F5344CB8AC3E}">
        <p14:creationId xmlns:p14="http://schemas.microsoft.com/office/powerpoint/2010/main" val="3497704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7097"/>
            <a:ext cx="11353800" cy="1325563"/>
          </a:xfrm>
        </p:spPr>
        <p:txBody>
          <a:bodyPr>
            <a:noAutofit/>
          </a:bodyPr>
          <a:lstStyle/>
          <a:p>
            <a:pPr lvl="0"/>
            <a:r>
              <a:rPr lang="en-US" sz="3200" b="1" dirty="0" smtClean="0"/>
              <a:t>6. Respect </a:t>
            </a:r>
            <a:r>
              <a:rPr lang="en-US" sz="3200" b="1" dirty="0"/>
              <a:t>goes both ways </a:t>
            </a:r>
            <a:r>
              <a:rPr lang="en-US" sz="3200" b="1" i="1" dirty="0"/>
              <a:t>Really – your past does not follow you in this classroom; </a:t>
            </a:r>
            <a:r>
              <a:rPr lang="en-US" sz="3200" i="1" dirty="0"/>
              <a:t>you will make your own way. Whatever you have heard about me or this class; forget it. Each class creates its own personality and therefore, it is going to be a good semester or not based on you and your classmates.</a:t>
            </a:r>
            <a:r>
              <a:rPr lang="en-US" sz="3200" dirty="0"/>
              <a:t/>
            </a:r>
            <a:br>
              <a:rPr lang="en-US" sz="3200" dirty="0"/>
            </a:b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0350" y="2012659"/>
            <a:ext cx="4122461" cy="461903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65" y="2478215"/>
            <a:ext cx="6282327" cy="3687919"/>
          </a:xfrm>
          <a:prstGeom prst="rect">
            <a:avLst/>
          </a:prstGeom>
        </p:spPr>
      </p:pic>
    </p:spTree>
    <p:extLst>
      <p:ext uri="{BB962C8B-B14F-4D97-AF65-F5344CB8AC3E}">
        <p14:creationId xmlns:p14="http://schemas.microsoft.com/office/powerpoint/2010/main" val="3839002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atin typeface="Aharoni" panose="02010803020104030203" pitchFamily="2" charset="-79"/>
                <a:cs typeface="Aharoni" panose="02010803020104030203" pitchFamily="2" charset="-79"/>
              </a:rPr>
              <a:t>Ms. Cheatham’s Guidelines</a:t>
            </a:r>
            <a:endParaRPr lang="en-US" dirty="0"/>
          </a:p>
        </p:txBody>
      </p:sp>
    </p:spTree>
    <p:extLst>
      <p:ext uri="{BB962C8B-B14F-4D97-AF65-F5344CB8AC3E}">
        <p14:creationId xmlns:p14="http://schemas.microsoft.com/office/powerpoint/2010/main" val="325492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2" y="365125"/>
            <a:ext cx="12101848" cy="1325563"/>
          </a:xfrm>
        </p:spPr>
        <p:txBody>
          <a:bodyPr>
            <a:normAutofit fontScale="90000"/>
          </a:bodyPr>
          <a:lstStyle/>
          <a:p>
            <a:pPr lvl="0"/>
            <a:r>
              <a:rPr lang="en-US" dirty="0" smtClean="0"/>
              <a:t>Bathroom </a:t>
            </a:r>
            <a:r>
              <a:rPr lang="en-US" dirty="0"/>
              <a:t>breaks are a </a:t>
            </a:r>
            <a:r>
              <a:rPr lang="en-US" dirty="0" smtClean="0"/>
              <a:t>privilege – not an adventure. Go and come straight back. You must have you passbook in order to leave the room.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820" y="1690688"/>
            <a:ext cx="5049053" cy="5385657"/>
          </a:xfrm>
        </p:spPr>
      </p:pic>
    </p:spTree>
    <p:extLst>
      <p:ext uri="{BB962C8B-B14F-4D97-AF65-F5344CB8AC3E}">
        <p14:creationId xmlns:p14="http://schemas.microsoft.com/office/powerpoint/2010/main" val="2613287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Grooming </a:t>
            </a:r>
            <a:r>
              <a:rPr lang="en-US" dirty="0"/>
              <a:t>should be kept private and not public – hair, lotion, etc.</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1995" y="1404912"/>
            <a:ext cx="4108360" cy="5565872"/>
          </a:xfrm>
        </p:spPr>
      </p:pic>
    </p:spTree>
    <p:extLst>
      <p:ext uri="{BB962C8B-B14F-4D97-AF65-F5344CB8AC3E}">
        <p14:creationId xmlns:p14="http://schemas.microsoft.com/office/powerpoint/2010/main" val="41685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When </a:t>
            </a:r>
            <a:r>
              <a:rPr lang="en-US" dirty="0"/>
              <a:t>absent – place your excuse in the CENTER of my desk – I will sign and return it</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5628" y="1690688"/>
            <a:ext cx="4918819" cy="4928657"/>
          </a:xfrm>
        </p:spPr>
      </p:pic>
    </p:spTree>
    <p:extLst>
      <p:ext uri="{BB962C8B-B14F-4D97-AF65-F5344CB8AC3E}">
        <p14:creationId xmlns:p14="http://schemas.microsoft.com/office/powerpoint/2010/main" val="264309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r>
              <a:rPr lang="en-US" dirty="0" smtClean="0"/>
              <a:t>Do </a:t>
            </a:r>
            <a:r>
              <a:rPr lang="en-US" dirty="0"/>
              <a:t>not leave trash lying around – this is my home 8 -10 hours/day. Plus we have ants-mean ones.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322534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Discipline Detention and/or parental contact can be earned for classroom infractions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721" y="1256284"/>
            <a:ext cx="4197450" cy="5601716"/>
          </a:xfrm>
        </p:spPr>
      </p:pic>
    </p:spTree>
    <p:extLst>
      <p:ext uri="{BB962C8B-B14F-4D97-AF65-F5344CB8AC3E}">
        <p14:creationId xmlns:p14="http://schemas.microsoft.com/office/powerpoint/2010/main" val="3203317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rmAutofit fontScale="90000"/>
          </a:bodyPr>
          <a:lstStyle/>
          <a:p>
            <a:pPr lvl="0"/>
            <a:r>
              <a:rPr lang="en-US" dirty="0"/>
              <a:t>Academic Detention  and/or parental contact can be earned for failing grades, lack of classwork or homework completion</a:t>
            </a:r>
            <a:br>
              <a:rPr lang="en-US"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34" y="1690688"/>
            <a:ext cx="8774098" cy="4801186"/>
          </a:xfrm>
          <a:prstGeom prst="rect">
            <a:avLst/>
          </a:prstGeom>
        </p:spPr>
      </p:pic>
    </p:spTree>
    <p:extLst>
      <p:ext uri="{BB962C8B-B14F-4D97-AF65-F5344CB8AC3E}">
        <p14:creationId xmlns:p14="http://schemas.microsoft.com/office/powerpoint/2010/main" val="3522073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Do not remove anything from my area without asking; it’s just the right thing to do.</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447" y="1316328"/>
            <a:ext cx="5541672" cy="5541672"/>
          </a:xfrm>
        </p:spPr>
      </p:pic>
    </p:spTree>
    <p:extLst>
      <p:ext uri="{BB962C8B-B14F-4D97-AF65-F5344CB8AC3E}">
        <p14:creationId xmlns:p14="http://schemas.microsoft.com/office/powerpoint/2010/main" val="1729483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4" y="0"/>
            <a:ext cx="10515600" cy="1325563"/>
          </a:xfrm>
        </p:spPr>
        <p:txBody>
          <a:bodyPr/>
          <a:lstStyle/>
          <a:p>
            <a:pPr lvl="0" algn="ctr"/>
            <a:r>
              <a:rPr lang="en-US" b="1" dirty="0"/>
              <a:t>BTW – don’t skip this class.</a:t>
            </a:r>
            <a:br>
              <a:rPr lang="en-US" b="1" dirty="0"/>
            </a:b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2293" y="1266680"/>
            <a:ext cx="5360831" cy="5360831"/>
          </a:xfrm>
        </p:spPr>
      </p:pic>
    </p:spTree>
    <p:extLst>
      <p:ext uri="{BB962C8B-B14F-4D97-AF65-F5344CB8AC3E}">
        <p14:creationId xmlns:p14="http://schemas.microsoft.com/office/powerpoint/2010/main" val="974726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36991"/>
          </a:xfrm>
        </p:spPr>
        <p:txBody>
          <a:bodyPr>
            <a:normAutofit fontScale="90000"/>
          </a:bodyPr>
          <a:lstStyle/>
          <a:p>
            <a:r>
              <a:rPr lang="en-US" b="1" dirty="0" smtClean="0"/>
              <a:t/>
            </a:r>
            <a:br>
              <a:rPr lang="en-US" b="1" dirty="0" smtClean="0"/>
            </a:br>
            <a:r>
              <a:rPr lang="en-US" b="1" u="sng" dirty="0" smtClean="0"/>
              <a:t>COURSE </a:t>
            </a:r>
            <a:r>
              <a:rPr lang="en-US" b="1" u="sng" dirty="0" smtClean="0"/>
              <a:t>DESCRIPTION for WORLD HISTORY: </a:t>
            </a:r>
            <a:r>
              <a:rPr lang="en-US" b="1" dirty="0" smtClean="0"/>
              <a:t>	</a:t>
            </a:r>
            <a:endParaRPr lang="en-US" b="1" dirty="0"/>
          </a:p>
        </p:txBody>
      </p:sp>
      <p:sp>
        <p:nvSpPr>
          <p:cNvPr id="3" name="Content Placeholder 2"/>
          <p:cNvSpPr>
            <a:spLocks noGrp="1"/>
          </p:cNvSpPr>
          <p:nvPr>
            <p:ph idx="1"/>
          </p:nvPr>
        </p:nvSpPr>
        <p:spPr>
          <a:xfrm>
            <a:off x="-14757" y="804409"/>
            <a:ext cx="12192000" cy="4351338"/>
          </a:xfrm>
        </p:spPr>
        <p:txBody>
          <a:bodyPr/>
          <a:lstStyle/>
          <a:p>
            <a:pPr marL="0" indent="0">
              <a:buNone/>
            </a:pPr>
            <a:r>
              <a:rPr lang="en-US" dirty="0" smtClean="0"/>
              <a:t>The </a:t>
            </a:r>
            <a:r>
              <a:rPr lang="en-US" dirty="0"/>
              <a:t>World History course provides students with a comprehensive, intensive study of major events and themes in world history.  Students begin with a study of the earliest civilizations worldwide and continue as students examine major developments and themes in all regions of the world.  The course culminates in a study of change and continuity, and globalization at the beginning of the 21</a:t>
            </a:r>
            <a:r>
              <a:rPr lang="en-US" baseline="30000" dirty="0"/>
              <a:t>st</a:t>
            </a:r>
            <a:r>
              <a:rPr lang="en-US" dirty="0"/>
              <a:t> century.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808" y="3361819"/>
            <a:ext cx="2795192" cy="3496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437" y="4878505"/>
            <a:ext cx="2385545" cy="19794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5958" y="2841664"/>
            <a:ext cx="2997084" cy="29970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7775" y="2829202"/>
            <a:ext cx="2272336" cy="369254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53437"/>
            <a:ext cx="2704563" cy="2704563"/>
          </a:xfrm>
          <a:prstGeom prst="rect">
            <a:avLst/>
          </a:prstGeom>
        </p:spPr>
      </p:pic>
    </p:spTree>
    <p:extLst>
      <p:ext uri="{BB962C8B-B14F-4D97-AF65-F5344CB8AC3E}">
        <p14:creationId xmlns:p14="http://schemas.microsoft.com/office/powerpoint/2010/main" val="3762453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636991"/>
          </a:xfrm>
        </p:spPr>
        <p:txBody>
          <a:bodyPr>
            <a:normAutofit fontScale="90000"/>
          </a:bodyPr>
          <a:lstStyle/>
          <a:p>
            <a:r>
              <a:rPr lang="en-US" b="1" dirty="0" smtClean="0"/>
              <a:t/>
            </a:r>
            <a:br>
              <a:rPr lang="en-US" b="1" dirty="0" smtClean="0"/>
            </a:br>
            <a:r>
              <a:rPr lang="en-US" b="1" u="sng" dirty="0" smtClean="0"/>
              <a:t>COURSE </a:t>
            </a:r>
            <a:r>
              <a:rPr lang="en-US" b="1" u="sng" dirty="0" smtClean="0"/>
              <a:t>DESCRIPTION for ECONOMICS: </a:t>
            </a:r>
            <a:r>
              <a:rPr lang="en-US" b="1" dirty="0" smtClean="0"/>
              <a:t>	</a:t>
            </a:r>
            <a:endParaRPr lang="en-US" b="1" dirty="0"/>
          </a:p>
        </p:txBody>
      </p:sp>
      <p:sp>
        <p:nvSpPr>
          <p:cNvPr id="3" name="Content Placeholder 2"/>
          <p:cNvSpPr>
            <a:spLocks noGrp="1"/>
          </p:cNvSpPr>
          <p:nvPr>
            <p:ph idx="1"/>
          </p:nvPr>
        </p:nvSpPr>
        <p:spPr>
          <a:xfrm>
            <a:off x="-14757" y="804409"/>
            <a:ext cx="12192000" cy="4351338"/>
          </a:xfrm>
        </p:spPr>
        <p:txBody>
          <a:bodyPr/>
          <a:lstStyle/>
          <a:p>
            <a:pPr marL="0" indent="0">
              <a:buNone/>
            </a:pPr>
            <a:r>
              <a:rPr lang="en-US" dirty="0"/>
              <a:t>Economics is required for a high school diploma in the state of Georgia and provides students with a basic foundation in the field of economics. The course is designed to engage students in basic economic concepts revolving around 5 areas of study to include fundamentals, microeconomics, macroeconomics, international trade, and personal finance. In each area, students are introduced to major concepts and themes concerning that aspect of economics.</a:t>
            </a:r>
          </a:p>
          <a:p>
            <a:pPr marL="0" indent="0">
              <a:buNone/>
            </a:pPr>
            <a:endParaRPr lang="en-US" dirty="0"/>
          </a:p>
        </p:txBody>
      </p:sp>
      <p:pic>
        <p:nvPicPr>
          <p:cNvPr id="9" name="Picture 8"/>
          <p:cNvPicPr>
            <a:picLocks noChangeAspect="1"/>
          </p:cNvPicPr>
          <p:nvPr/>
        </p:nvPicPr>
        <p:blipFill>
          <a:blip r:embed="rId2"/>
          <a:stretch>
            <a:fillRect/>
          </a:stretch>
        </p:blipFill>
        <p:spPr>
          <a:xfrm>
            <a:off x="0" y="4365132"/>
            <a:ext cx="2416333" cy="2492868"/>
          </a:xfrm>
          <a:prstGeom prst="rect">
            <a:avLst/>
          </a:prstGeom>
        </p:spPr>
      </p:pic>
      <p:pic>
        <p:nvPicPr>
          <p:cNvPr id="10" name="Picture 9"/>
          <p:cNvPicPr>
            <a:picLocks noChangeAspect="1"/>
          </p:cNvPicPr>
          <p:nvPr/>
        </p:nvPicPr>
        <p:blipFill>
          <a:blip r:embed="rId3"/>
          <a:stretch>
            <a:fillRect/>
          </a:stretch>
        </p:blipFill>
        <p:spPr>
          <a:xfrm>
            <a:off x="2184209" y="3112720"/>
            <a:ext cx="2726028" cy="2726028"/>
          </a:xfrm>
          <a:prstGeom prst="rect">
            <a:avLst/>
          </a:prstGeom>
        </p:spPr>
      </p:pic>
      <p:pic>
        <p:nvPicPr>
          <p:cNvPr id="11" name="Picture 10"/>
          <p:cNvPicPr>
            <a:picLocks noChangeAspect="1"/>
          </p:cNvPicPr>
          <p:nvPr/>
        </p:nvPicPr>
        <p:blipFill>
          <a:blip r:embed="rId4"/>
          <a:stretch>
            <a:fillRect/>
          </a:stretch>
        </p:blipFill>
        <p:spPr>
          <a:xfrm>
            <a:off x="4705522" y="4991100"/>
            <a:ext cx="2447925" cy="1866900"/>
          </a:xfrm>
          <a:prstGeom prst="rect">
            <a:avLst/>
          </a:prstGeom>
        </p:spPr>
      </p:pic>
      <p:pic>
        <p:nvPicPr>
          <p:cNvPr id="12" name="Picture 11"/>
          <p:cNvPicPr>
            <a:picLocks noChangeAspect="1"/>
          </p:cNvPicPr>
          <p:nvPr/>
        </p:nvPicPr>
        <p:blipFill>
          <a:blip r:embed="rId5"/>
          <a:stretch>
            <a:fillRect/>
          </a:stretch>
        </p:blipFill>
        <p:spPr>
          <a:xfrm>
            <a:off x="6902904" y="3112720"/>
            <a:ext cx="2143125" cy="2143125"/>
          </a:xfrm>
          <a:prstGeom prst="rect">
            <a:avLst/>
          </a:prstGeom>
        </p:spPr>
      </p:pic>
      <p:pic>
        <p:nvPicPr>
          <p:cNvPr id="13" name="Picture 12"/>
          <p:cNvPicPr>
            <a:picLocks noChangeAspect="1"/>
          </p:cNvPicPr>
          <p:nvPr/>
        </p:nvPicPr>
        <p:blipFill>
          <a:blip r:embed="rId6"/>
          <a:stretch>
            <a:fillRect/>
          </a:stretch>
        </p:blipFill>
        <p:spPr>
          <a:xfrm>
            <a:off x="9046029" y="4934465"/>
            <a:ext cx="2885086" cy="1980170"/>
          </a:xfrm>
          <a:prstGeom prst="rect">
            <a:avLst/>
          </a:prstGeom>
        </p:spPr>
      </p:pic>
      <p:pic>
        <p:nvPicPr>
          <p:cNvPr id="14" name="Picture 13"/>
          <p:cNvPicPr>
            <a:picLocks noChangeAspect="1"/>
          </p:cNvPicPr>
          <p:nvPr/>
        </p:nvPicPr>
        <p:blipFill>
          <a:blip r:embed="rId7"/>
          <a:stretch>
            <a:fillRect/>
          </a:stretch>
        </p:blipFill>
        <p:spPr>
          <a:xfrm>
            <a:off x="9888075" y="2744561"/>
            <a:ext cx="2143125" cy="2143125"/>
          </a:xfrm>
          <a:prstGeom prst="rect">
            <a:avLst/>
          </a:prstGeom>
        </p:spPr>
      </p:pic>
    </p:spTree>
    <p:extLst>
      <p:ext uri="{BB962C8B-B14F-4D97-AF65-F5344CB8AC3E}">
        <p14:creationId xmlns:p14="http://schemas.microsoft.com/office/powerpoint/2010/main" val="162977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353800" cy="1325563"/>
          </a:xfrm>
        </p:spPr>
        <p:txBody>
          <a:bodyPr/>
          <a:lstStyle/>
          <a:p>
            <a:r>
              <a:rPr lang="en-US" b="1" u="sng" dirty="0" smtClean="0"/>
              <a:t>CLASS PARTICIPATION</a:t>
            </a:r>
            <a:endParaRPr lang="en-US" b="1" u="sng" dirty="0"/>
          </a:p>
        </p:txBody>
      </p:sp>
      <p:sp>
        <p:nvSpPr>
          <p:cNvPr id="3" name="Content Placeholder 2"/>
          <p:cNvSpPr>
            <a:spLocks noGrp="1"/>
          </p:cNvSpPr>
          <p:nvPr>
            <p:ph idx="1"/>
          </p:nvPr>
        </p:nvSpPr>
        <p:spPr>
          <a:xfrm>
            <a:off x="0" y="988498"/>
            <a:ext cx="10515600" cy="4351338"/>
          </a:xfrm>
        </p:spPr>
        <p:txBody>
          <a:bodyPr/>
          <a:lstStyle/>
          <a:p>
            <a:pPr marL="0" indent="0">
              <a:buNone/>
            </a:pPr>
            <a:r>
              <a:rPr lang="en-US" dirty="0"/>
              <a:t>All students are expected to participate in class discussions and activities. We will work together to ensure that by the end of the course students are well prepared to discuss all the units covered and material learned during the course.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710" y="2650231"/>
            <a:ext cx="5940380" cy="4207769"/>
          </a:xfrm>
          <a:prstGeom prst="rect">
            <a:avLst/>
          </a:prstGeom>
        </p:spPr>
      </p:pic>
    </p:spTree>
    <p:extLst>
      <p:ext uri="{BB962C8B-B14F-4D97-AF65-F5344CB8AC3E}">
        <p14:creationId xmlns:p14="http://schemas.microsoft.com/office/powerpoint/2010/main" val="1894435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GRADING for </a:t>
            </a:r>
            <a:r>
              <a:rPr lang="en-US" b="1" u="sng" dirty="0" smtClean="0">
                <a:solidFill>
                  <a:srgbClr val="002060"/>
                </a:solidFill>
              </a:rPr>
              <a:t>World History! </a:t>
            </a:r>
            <a:endParaRPr lang="en-US" b="1" u="sng" dirty="0">
              <a:solidFill>
                <a:srgbClr val="002060"/>
              </a:solidFill>
            </a:endParaRPr>
          </a:p>
        </p:txBody>
      </p:sp>
      <p:sp>
        <p:nvSpPr>
          <p:cNvPr id="3" name="Content Placeholder 2"/>
          <p:cNvSpPr>
            <a:spLocks noGrp="1"/>
          </p:cNvSpPr>
          <p:nvPr>
            <p:ph idx="1"/>
          </p:nvPr>
        </p:nvSpPr>
        <p:spPr>
          <a:xfrm>
            <a:off x="128789" y="2163652"/>
            <a:ext cx="12063211" cy="4694348"/>
          </a:xfrm>
        </p:spPr>
        <p:txBody>
          <a:bodyPr>
            <a:normAutofit fontScale="92500"/>
          </a:bodyPr>
          <a:lstStyle/>
          <a:p>
            <a:pPr marL="0" indent="0">
              <a:buNone/>
            </a:pPr>
            <a:r>
              <a:rPr lang="en-US" dirty="0" smtClean="0"/>
              <a:t>The </a:t>
            </a:r>
            <a:r>
              <a:rPr lang="en-US" dirty="0"/>
              <a:t>student is responsible for keeping their </a:t>
            </a:r>
            <a:r>
              <a:rPr lang="en-US" dirty="0" smtClean="0"/>
              <a:t>parents</a:t>
            </a:r>
          </a:p>
          <a:p>
            <a:pPr marL="0" indent="0">
              <a:buNone/>
            </a:pPr>
            <a:r>
              <a:rPr lang="en-US" dirty="0" smtClean="0"/>
              <a:t> </a:t>
            </a:r>
            <a:r>
              <a:rPr lang="en-US" dirty="0"/>
              <a:t>informed on the issue of grades, although </a:t>
            </a:r>
            <a:r>
              <a:rPr lang="en-US" dirty="0" smtClean="0"/>
              <a:t>the</a:t>
            </a:r>
          </a:p>
          <a:p>
            <a:pPr marL="0" indent="0">
              <a:buNone/>
            </a:pPr>
            <a:r>
              <a:rPr lang="en-US" dirty="0" smtClean="0"/>
              <a:t> </a:t>
            </a:r>
            <a:r>
              <a:rPr lang="en-US" dirty="0"/>
              <a:t>teacher will </a:t>
            </a:r>
            <a:r>
              <a:rPr lang="en-US" dirty="0" smtClean="0"/>
              <a:t>communicate </a:t>
            </a:r>
            <a:r>
              <a:rPr lang="en-US" dirty="0"/>
              <a:t>overall grade </a:t>
            </a:r>
            <a:r>
              <a:rPr lang="en-US" dirty="0" smtClean="0"/>
              <a:t>concerns</a:t>
            </a:r>
          </a:p>
          <a:p>
            <a:pPr marL="0" indent="0">
              <a:buNone/>
            </a:pPr>
            <a:r>
              <a:rPr lang="en-US" dirty="0" smtClean="0"/>
              <a:t>with </a:t>
            </a:r>
            <a:r>
              <a:rPr lang="en-US" dirty="0"/>
              <a:t>the parents. </a:t>
            </a:r>
            <a:r>
              <a:rPr lang="en-US" dirty="0" smtClean="0"/>
              <a:t>Grades </a:t>
            </a:r>
            <a:r>
              <a:rPr lang="en-US" dirty="0"/>
              <a:t>can be viewed at Muscogee County’s </a:t>
            </a:r>
            <a:r>
              <a:rPr lang="en-US" u="sng" dirty="0"/>
              <a:t>Infinite Campus Parent Portal</a:t>
            </a:r>
            <a:r>
              <a:rPr lang="en-US" dirty="0"/>
              <a:t> web site.  </a:t>
            </a:r>
            <a:r>
              <a:rPr lang="en-US" u="sng" dirty="0">
                <a:hlinkClick r:id="rId2"/>
              </a:rPr>
              <a:t>https://campus.muscogee.k12.ga.us/campus/portal/muscogee.jsp</a:t>
            </a:r>
            <a:endParaRPr lang="en-US" dirty="0"/>
          </a:p>
          <a:p>
            <a:pPr marL="0" indent="0">
              <a:buNone/>
            </a:pPr>
            <a:endParaRPr lang="en-US" dirty="0"/>
          </a:p>
          <a:p>
            <a:pPr marL="0" indent="0">
              <a:buNone/>
            </a:pPr>
            <a:r>
              <a:rPr lang="en-US" sz="2200" dirty="0"/>
              <a:t>90 or above   = A		        </a:t>
            </a:r>
            <a:r>
              <a:rPr lang="en-US" sz="2200" b="1" u="sng" dirty="0"/>
              <a:t>The percentages will be calculated as such:</a:t>
            </a:r>
            <a:endParaRPr lang="en-US" sz="2200" dirty="0"/>
          </a:p>
          <a:p>
            <a:pPr marL="0" indent="0">
              <a:buNone/>
            </a:pPr>
            <a:r>
              <a:rPr lang="en-US" sz="2200" dirty="0"/>
              <a:t>80-89             = B		        Summative Assessments (Unit Exams):            40%		Classwork:  10%</a:t>
            </a:r>
          </a:p>
          <a:p>
            <a:pPr marL="0" indent="0">
              <a:buNone/>
            </a:pPr>
            <a:r>
              <a:rPr lang="en-US" sz="2200" dirty="0"/>
              <a:t>70-79             = C		        Formative Assessments (Quizzes):                   20%		</a:t>
            </a:r>
            <a:r>
              <a:rPr lang="en-US" sz="2200" dirty="0" smtClean="0"/>
              <a:t>	Homework</a:t>
            </a:r>
            <a:r>
              <a:rPr lang="en-US" sz="2200" dirty="0"/>
              <a:t>: 10%</a:t>
            </a:r>
          </a:p>
          <a:p>
            <a:pPr marL="0" indent="0">
              <a:buNone/>
            </a:pPr>
            <a:r>
              <a:rPr lang="en-US" sz="2200" dirty="0"/>
              <a:t>69 and below = F		        Projects/Writing Assignments:                           20%</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273" y="0"/>
            <a:ext cx="4762727" cy="3567448"/>
          </a:xfrm>
          <a:prstGeom prst="rect">
            <a:avLst/>
          </a:prstGeom>
        </p:spPr>
      </p:pic>
    </p:spTree>
    <p:extLst>
      <p:ext uri="{BB962C8B-B14F-4D97-AF65-F5344CB8AC3E}">
        <p14:creationId xmlns:p14="http://schemas.microsoft.com/office/powerpoint/2010/main" val="428874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GRADING for </a:t>
            </a:r>
            <a:r>
              <a:rPr lang="en-US" b="1" u="sng" dirty="0" smtClean="0">
                <a:solidFill>
                  <a:srgbClr val="00B050"/>
                </a:solidFill>
              </a:rPr>
              <a:t>ECONOMICS! </a:t>
            </a:r>
            <a:endParaRPr lang="en-US" b="1" u="sng" dirty="0">
              <a:solidFill>
                <a:srgbClr val="00B050"/>
              </a:solidFill>
            </a:endParaRPr>
          </a:p>
        </p:txBody>
      </p:sp>
      <p:sp>
        <p:nvSpPr>
          <p:cNvPr id="3" name="Content Placeholder 2"/>
          <p:cNvSpPr>
            <a:spLocks noGrp="1"/>
          </p:cNvSpPr>
          <p:nvPr>
            <p:ph idx="1"/>
          </p:nvPr>
        </p:nvSpPr>
        <p:spPr>
          <a:xfrm>
            <a:off x="128789" y="2163652"/>
            <a:ext cx="12063211" cy="4694348"/>
          </a:xfrm>
        </p:spPr>
        <p:txBody>
          <a:bodyPr>
            <a:normAutofit lnSpcReduction="10000"/>
          </a:bodyPr>
          <a:lstStyle/>
          <a:p>
            <a:pPr marL="0" indent="0">
              <a:buNone/>
            </a:pPr>
            <a:r>
              <a:rPr lang="en-US" dirty="0" smtClean="0"/>
              <a:t>The </a:t>
            </a:r>
            <a:r>
              <a:rPr lang="en-US" dirty="0"/>
              <a:t>student is responsible for keeping their </a:t>
            </a:r>
            <a:r>
              <a:rPr lang="en-US" dirty="0" smtClean="0"/>
              <a:t>parents</a:t>
            </a:r>
          </a:p>
          <a:p>
            <a:pPr marL="0" indent="0">
              <a:buNone/>
            </a:pPr>
            <a:r>
              <a:rPr lang="en-US" dirty="0" smtClean="0"/>
              <a:t> </a:t>
            </a:r>
            <a:r>
              <a:rPr lang="en-US" dirty="0"/>
              <a:t>informed on the issue of grades, although </a:t>
            </a:r>
            <a:r>
              <a:rPr lang="en-US" dirty="0" smtClean="0"/>
              <a:t>the</a:t>
            </a:r>
          </a:p>
          <a:p>
            <a:pPr marL="0" indent="0">
              <a:buNone/>
            </a:pPr>
            <a:r>
              <a:rPr lang="en-US" dirty="0" smtClean="0"/>
              <a:t> </a:t>
            </a:r>
            <a:r>
              <a:rPr lang="en-US" dirty="0"/>
              <a:t>teacher will </a:t>
            </a:r>
            <a:r>
              <a:rPr lang="en-US" dirty="0" smtClean="0"/>
              <a:t>communicate </a:t>
            </a:r>
            <a:r>
              <a:rPr lang="en-US" dirty="0"/>
              <a:t>overall grade </a:t>
            </a:r>
            <a:r>
              <a:rPr lang="en-US" dirty="0" smtClean="0"/>
              <a:t>concerns</a:t>
            </a:r>
          </a:p>
          <a:p>
            <a:pPr marL="0" indent="0">
              <a:buNone/>
            </a:pPr>
            <a:r>
              <a:rPr lang="en-US" dirty="0" smtClean="0"/>
              <a:t>with </a:t>
            </a:r>
            <a:r>
              <a:rPr lang="en-US" dirty="0"/>
              <a:t>the parents. </a:t>
            </a:r>
            <a:r>
              <a:rPr lang="en-US" dirty="0" smtClean="0"/>
              <a:t>Grades </a:t>
            </a:r>
            <a:r>
              <a:rPr lang="en-US" dirty="0"/>
              <a:t>can be viewed at Muscogee County’s </a:t>
            </a:r>
            <a:r>
              <a:rPr lang="en-US" u="sng" dirty="0"/>
              <a:t>Infinite Campus Parent Portal</a:t>
            </a:r>
            <a:r>
              <a:rPr lang="en-US" dirty="0"/>
              <a:t> web site.  </a:t>
            </a:r>
            <a:r>
              <a:rPr lang="en-US" u="sng" dirty="0">
                <a:hlinkClick r:id="rId2"/>
              </a:rPr>
              <a:t>https://campus.muscogee.k12.ga.us/campus/portal/muscogee.jsp</a:t>
            </a:r>
            <a:endParaRPr lang="en-US" dirty="0"/>
          </a:p>
          <a:p>
            <a:pPr marL="0" indent="0">
              <a:buNone/>
            </a:pPr>
            <a:endParaRPr lang="en-US" dirty="0"/>
          </a:p>
          <a:p>
            <a:pPr marL="0" indent="0">
              <a:buNone/>
            </a:pPr>
            <a:r>
              <a:rPr lang="en-US" sz="2200" dirty="0"/>
              <a:t>90 or above   = A		        </a:t>
            </a:r>
            <a:r>
              <a:rPr lang="en-US" sz="2200" b="1" u="sng" dirty="0"/>
              <a:t>The percentages will be calculated as such:</a:t>
            </a:r>
            <a:endParaRPr lang="en-US" sz="2200" dirty="0"/>
          </a:p>
          <a:p>
            <a:pPr marL="0" indent="0">
              <a:buNone/>
            </a:pPr>
            <a:r>
              <a:rPr lang="en-US" sz="2200" dirty="0"/>
              <a:t>80-89             = B		        Summative Assessments (Unit Exams):            </a:t>
            </a:r>
            <a:r>
              <a:rPr lang="en-US" sz="2200" dirty="0" smtClean="0"/>
              <a:t>60</a:t>
            </a:r>
            <a:r>
              <a:rPr lang="en-US" sz="2200" dirty="0"/>
              <a:t>%	</a:t>
            </a:r>
            <a:endParaRPr lang="en-US" sz="2200" dirty="0"/>
          </a:p>
          <a:p>
            <a:pPr marL="0" indent="0">
              <a:buNone/>
            </a:pPr>
            <a:r>
              <a:rPr lang="en-US" sz="2200" dirty="0" smtClean="0"/>
              <a:t>70-79             </a:t>
            </a:r>
            <a:r>
              <a:rPr lang="en-US" sz="2200" dirty="0"/>
              <a:t>= C		        Formative Assessments (Quizzes):                   </a:t>
            </a:r>
            <a:r>
              <a:rPr lang="en-US" sz="2200" dirty="0" smtClean="0"/>
              <a:t> 30</a:t>
            </a:r>
            <a:r>
              <a:rPr lang="en-US" sz="2200" dirty="0"/>
              <a:t>%		</a:t>
            </a:r>
            <a:endParaRPr lang="en-US" sz="2200" dirty="0"/>
          </a:p>
          <a:p>
            <a:pPr marL="0" indent="0">
              <a:buNone/>
            </a:pPr>
            <a:r>
              <a:rPr lang="en-US" sz="2200" dirty="0" smtClean="0"/>
              <a:t>69 </a:t>
            </a:r>
            <a:r>
              <a:rPr lang="en-US" sz="2200" dirty="0"/>
              <a:t>and below = F		        </a:t>
            </a:r>
            <a:r>
              <a:rPr lang="en-US" sz="2200" dirty="0" smtClean="0"/>
              <a:t>Other Assignments:                                            10</a:t>
            </a:r>
            <a:r>
              <a:rPr lang="en-US" sz="2200" dirty="0"/>
              <a: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273" y="0"/>
            <a:ext cx="4762727" cy="3567448"/>
          </a:xfrm>
          <a:prstGeom prst="rect">
            <a:avLst/>
          </a:prstGeom>
        </p:spPr>
      </p:pic>
    </p:spTree>
    <p:extLst>
      <p:ext uri="{BB962C8B-B14F-4D97-AF65-F5344CB8AC3E}">
        <p14:creationId xmlns:p14="http://schemas.microsoft.com/office/powerpoint/2010/main" val="357775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HOMEWORK</a:t>
            </a:r>
            <a:endParaRPr lang="en-US" b="1" u="sng" dirty="0"/>
          </a:p>
        </p:txBody>
      </p:sp>
      <p:sp>
        <p:nvSpPr>
          <p:cNvPr id="3" name="Content Placeholder 2"/>
          <p:cNvSpPr>
            <a:spLocks noGrp="1"/>
          </p:cNvSpPr>
          <p:nvPr>
            <p:ph idx="1"/>
          </p:nvPr>
        </p:nvSpPr>
        <p:spPr>
          <a:xfrm>
            <a:off x="0" y="1233197"/>
            <a:ext cx="12192000" cy="4351338"/>
          </a:xfrm>
        </p:spPr>
        <p:txBody>
          <a:bodyPr/>
          <a:lstStyle/>
          <a:p>
            <a:pPr marL="0" indent="0">
              <a:buNone/>
            </a:pPr>
            <a:r>
              <a:rPr lang="en-US" dirty="0"/>
              <a:t>Homework is designed to reinforce given concepts for the student at </a:t>
            </a:r>
            <a:r>
              <a:rPr lang="en-US" b="1" dirty="0"/>
              <a:t>Home</a:t>
            </a:r>
            <a:r>
              <a:rPr lang="en-US" dirty="0"/>
              <a:t>. Not following through on homework nullifies the basic purpose of homework.</a:t>
            </a:r>
          </a:p>
          <a:p>
            <a:pPr marL="0" indent="0">
              <a:buNone/>
            </a:pPr>
            <a:endParaRPr lang="en-US" dirty="0"/>
          </a:p>
        </p:txBody>
      </p:sp>
      <p:pic>
        <p:nvPicPr>
          <p:cNvPr id="4" name="Picture 3"/>
          <p:cNvPicPr>
            <a:picLocks noChangeAspect="1"/>
          </p:cNvPicPr>
          <p:nvPr/>
        </p:nvPicPr>
        <p:blipFill>
          <a:blip r:embed="rId2"/>
          <a:stretch>
            <a:fillRect/>
          </a:stretch>
        </p:blipFill>
        <p:spPr>
          <a:xfrm>
            <a:off x="3029675" y="2154060"/>
            <a:ext cx="5797798" cy="4352921"/>
          </a:xfrm>
          <a:prstGeom prst="rect">
            <a:avLst/>
          </a:prstGeom>
        </p:spPr>
      </p:pic>
    </p:spTree>
    <p:extLst>
      <p:ext uri="{BB962C8B-B14F-4D97-AF65-F5344CB8AC3E}">
        <p14:creationId xmlns:p14="http://schemas.microsoft.com/office/powerpoint/2010/main" val="3445009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b="1" u="sng" dirty="0" smtClean="0"/>
              <a:t>MAKE UP AND LATEWORK</a:t>
            </a:r>
            <a:endParaRPr lang="en-US" b="1" u="sng" dirty="0"/>
          </a:p>
        </p:txBody>
      </p:sp>
      <p:sp>
        <p:nvSpPr>
          <p:cNvPr id="3" name="Content Placeholder 2"/>
          <p:cNvSpPr>
            <a:spLocks noGrp="1"/>
          </p:cNvSpPr>
          <p:nvPr>
            <p:ph idx="1"/>
          </p:nvPr>
        </p:nvSpPr>
        <p:spPr>
          <a:xfrm>
            <a:off x="0" y="1014256"/>
            <a:ext cx="12192000" cy="4351338"/>
          </a:xfrm>
        </p:spPr>
        <p:txBody>
          <a:bodyPr/>
          <a:lstStyle/>
          <a:p>
            <a:pPr marL="0" indent="0">
              <a:buNone/>
            </a:pPr>
            <a:r>
              <a:rPr lang="en-US" dirty="0"/>
              <a:t>According to Muscogee County School District’s policy, make up work shall be turned in three days from an excused absence. Late work may be turned in with a 20% grade deduction. No work will be accepted after Progress Report and Report Card cut off dates. However, early work will be accepted with a 10% addition to the grade.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097" y="2924047"/>
            <a:ext cx="3837903" cy="38866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5" y="2971310"/>
            <a:ext cx="3884322" cy="38843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884" y="2924047"/>
            <a:ext cx="4709213" cy="3296449"/>
          </a:xfrm>
          <a:prstGeom prst="rect">
            <a:avLst/>
          </a:prstGeom>
        </p:spPr>
      </p:pic>
    </p:spTree>
    <p:extLst>
      <p:ext uri="{BB962C8B-B14F-4D97-AF65-F5344CB8AC3E}">
        <p14:creationId xmlns:p14="http://schemas.microsoft.com/office/powerpoint/2010/main" val="1089392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3268</TotalTime>
  <Words>1278</Words>
  <Application>Microsoft Office PowerPoint</Application>
  <PresentationFormat>Widescreen</PresentationFormat>
  <Paragraphs>81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Aharoni</vt:lpstr>
      <vt:lpstr>Arial</vt:lpstr>
      <vt:lpstr>Arial Rounded MT Bold</vt:lpstr>
      <vt:lpstr>Calibri</vt:lpstr>
      <vt:lpstr>Calibri Light</vt:lpstr>
      <vt:lpstr>Office Theme</vt:lpstr>
      <vt:lpstr>Welcome Back!</vt:lpstr>
      <vt:lpstr>Are you in the right place?</vt:lpstr>
      <vt:lpstr> COURSE DESCRIPTION for WORLD HISTORY:  </vt:lpstr>
      <vt:lpstr> COURSE DESCRIPTION for ECONOMICS:  </vt:lpstr>
      <vt:lpstr>CLASS PARTICIPATION</vt:lpstr>
      <vt:lpstr>GRADING for World History! </vt:lpstr>
      <vt:lpstr>GRADING for ECONOMICS! </vt:lpstr>
      <vt:lpstr>HOMEWORK</vt:lpstr>
      <vt:lpstr>MAKE UP AND LATEWORK</vt:lpstr>
      <vt:lpstr>BEHAVIORAL EXPECTATIONS</vt:lpstr>
      <vt:lpstr>REQUIRED MATERIALS</vt:lpstr>
      <vt:lpstr>MANAGEMENT EXPECTATIONS</vt:lpstr>
      <vt:lpstr>ACADEMIC HONESTY</vt:lpstr>
      <vt:lpstr>Ms. Cheatham’s Class Rules</vt:lpstr>
      <vt:lpstr>1. Come to class prepared, ready to learn and with an open mind. Do not question any assignments given; I do not give “busy work,” although you will have a lot of work. </vt:lpstr>
      <vt:lpstr>2. Students must be seated in their assigned seats by the time the bell rings. Come into class quietly, sit down and complete your Do Now; do not stand at the door with me; this is something I am required to do. I will answer any questions you may have regarding assignments, etc. after I have taken roll. If you have to go to the restroom, do it before coming to class or wait the required fifteen minutes, then ask if you may go.  </vt:lpstr>
      <vt:lpstr>3. Students will be dismissed by the teacher; not the bell. Sometimes we haven’t finished the lesson; wait until I say you may go…</vt:lpstr>
      <vt:lpstr>4. Chewing/bubble gum is not to be seen or heard.  If I see it; I will tell you to put it in the trashcan – do not balk; just do it  </vt:lpstr>
      <vt:lpstr>5. Cell phones may be out on your desk FACE DOWN or in a pocket, purse or bag-but are not to be used during class unless I have given you permission. Ok-using cell phones in class has become an art form. Your parents don’t send you to school every day to run up your data. We can work this out together with cooperation.  </vt:lpstr>
      <vt:lpstr>6. Respect goes both ways Really – your past does not follow you in this classroom; you will make your own way. Whatever you have heard about me or this class; forget it. Each class creates its own personality and therefore, it is going to be a good semester or not based on you and your classmates. </vt:lpstr>
      <vt:lpstr>Ms. Cheatham’s Guidelines</vt:lpstr>
      <vt:lpstr>Bathroom breaks are a privilege – not an adventure. Go and come straight back. You must have you passbook in order to leave the room.  </vt:lpstr>
      <vt:lpstr>Grooming should be kept private and not public – hair, lotion, etc. </vt:lpstr>
      <vt:lpstr>When absent – place your excuse in the CENTER of my desk – I will sign and return it </vt:lpstr>
      <vt:lpstr>Do not leave trash lying around – this is my home 8 -10 hours/day. Plus we have ants-mean ones. </vt:lpstr>
      <vt:lpstr>Discipline Detention and/or parental contact can be earned for classroom infractions  </vt:lpstr>
      <vt:lpstr>Academic Detention  and/or parental contact can be earned for failing grades, lack of classwork or homework completion </vt:lpstr>
      <vt:lpstr>Do not remove anything from my area without asking; it’s just the right thing to do. </vt:lpstr>
      <vt:lpstr>BTW – don’t skip this class. </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Cheatham’s Class Rules and Guidelines</dc:title>
  <dc:creator>Cheatham Lisa K</dc:creator>
  <cp:lastModifiedBy>Cheatham Lisa K</cp:lastModifiedBy>
  <cp:revision>26</cp:revision>
  <dcterms:created xsi:type="dcterms:W3CDTF">2015-07-23T20:10:28Z</dcterms:created>
  <dcterms:modified xsi:type="dcterms:W3CDTF">2016-07-27T23:41:43Z</dcterms:modified>
</cp:coreProperties>
</file>