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sldIdLst>
    <p:sldId id="260" r:id="rId4"/>
    <p:sldId id="256" r:id="rId5"/>
    <p:sldId id="266" r:id="rId6"/>
    <p:sldId id="258" r:id="rId7"/>
    <p:sldId id="267" r:id="rId8"/>
    <p:sldId id="259" r:id="rId9"/>
    <p:sldId id="268" r:id="rId10"/>
    <p:sldId id="269" r:id="rId11"/>
    <p:sldId id="270" r:id="rId12"/>
    <p:sldId id="271" r:id="rId13"/>
    <p:sldId id="272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C1E07-C8AA-4E96-A45C-4D09029F82BB}" type="datetimeFigureOut">
              <a:rPr lang="en-US" smtClean="0"/>
              <a:t>8/15/2016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BE4B4-F153-46C0-9C76-9A6029E124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4688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C1E07-C8AA-4E96-A45C-4D09029F82BB}" type="datetimeFigureOut">
              <a:rPr lang="en-US" smtClean="0"/>
              <a:t>8/15/2016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BE4B4-F153-46C0-9C76-9A6029E124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9214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C1E07-C8AA-4E96-A45C-4D09029F82BB}" type="datetimeFigureOut">
              <a:rPr lang="en-US" smtClean="0"/>
              <a:t>8/15/2016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BE4B4-F153-46C0-9C76-9A6029E124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7154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AA702D5-2A11-4F2F-87CB-C55F3926E742}" type="datetimeFigureOut">
              <a:rPr lang="en-US" smtClean="0"/>
              <a:pPr/>
              <a:t>8/15/2016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613A2C6-CCE5-4DD3-BD60-74F6B079B0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952169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702D5-2A11-4F2F-87CB-C55F3926E742}" type="datetimeFigureOut">
              <a:rPr lang="en-US" smtClean="0">
                <a:solidFill>
                  <a:srgbClr val="A6B727"/>
                </a:solidFill>
              </a:rPr>
              <a:pPr/>
              <a:t>8/15/2016</a:t>
            </a:fld>
            <a:endParaRPr lang="en-US">
              <a:solidFill>
                <a:srgbClr val="A6B72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A6B72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3A2C6-CCE5-4DD3-BD60-74F6B079B02B}" type="slidenum">
              <a:rPr lang="en-US" smtClean="0">
                <a:solidFill>
                  <a:srgbClr val="A6B727"/>
                </a:solidFill>
              </a:rPr>
              <a:pPr/>
              <a:t>‹#›</a:t>
            </a:fld>
            <a:endParaRPr lang="en-US">
              <a:solidFill>
                <a:srgbClr val="A6B72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41158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702D5-2A11-4F2F-87CB-C55F3926E742}" type="datetimeFigureOut">
              <a:rPr lang="en-US" smtClean="0">
                <a:solidFill>
                  <a:srgbClr val="A6B727"/>
                </a:solidFill>
              </a:rPr>
              <a:pPr/>
              <a:t>8/15/2016</a:t>
            </a:fld>
            <a:endParaRPr lang="en-US">
              <a:solidFill>
                <a:srgbClr val="A6B72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A6B72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3A2C6-CCE5-4DD3-BD60-74F6B079B02B}" type="slidenum">
              <a:rPr lang="en-US" smtClean="0">
                <a:solidFill>
                  <a:srgbClr val="A6B727"/>
                </a:solidFill>
              </a:rPr>
              <a:pPr/>
              <a:t>‹#›</a:t>
            </a:fld>
            <a:endParaRPr lang="en-US">
              <a:solidFill>
                <a:srgbClr val="A6B727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859927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702D5-2A11-4F2F-87CB-C55F3926E742}" type="datetimeFigureOut">
              <a:rPr lang="en-US" smtClean="0">
                <a:solidFill>
                  <a:srgbClr val="A6B727"/>
                </a:solidFill>
              </a:rPr>
              <a:pPr/>
              <a:t>8/15/2016</a:t>
            </a:fld>
            <a:endParaRPr lang="en-US">
              <a:solidFill>
                <a:srgbClr val="A6B72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A6B72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3A2C6-CCE5-4DD3-BD60-74F6B079B02B}" type="slidenum">
              <a:rPr lang="en-US" smtClean="0">
                <a:solidFill>
                  <a:srgbClr val="A6B727"/>
                </a:solidFill>
              </a:rPr>
              <a:pPr/>
              <a:t>‹#›</a:t>
            </a:fld>
            <a:endParaRPr lang="en-US">
              <a:solidFill>
                <a:srgbClr val="A6B72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760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702D5-2A11-4F2F-87CB-C55F3926E742}" type="datetimeFigureOut">
              <a:rPr lang="en-US" smtClean="0">
                <a:solidFill>
                  <a:srgbClr val="A6B727"/>
                </a:solidFill>
              </a:rPr>
              <a:pPr/>
              <a:t>8/15/2016</a:t>
            </a:fld>
            <a:endParaRPr lang="en-US">
              <a:solidFill>
                <a:srgbClr val="A6B727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A6B727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3A2C6-CCE5-4DD3-BD60-74F6B079B02B}" type="slidenum">
              <a:rPr lang="en-US" smtClean="0">
                <a:solidFill>
                  <a:srgbClr val="A6B727"/>
                </a:solidFill>
              </a:rPr>
              <a:pPr/>
              <a:t>‹#›</a:t>
            </a:fld>
            <a:endParaRPr lang="en-US">
              <a:solidFill>
                <a:srgbClr val="A6B72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192147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702D5-2A11-4F2F-87CB-C55F3926E742}" type="datetimeFigureOut">
              <a:rPr lang="en-US" smtClean="0">
                <a:solidFill>
                  <a:srgbClr val="A6B727"/>
                </a:solidFill>
              </a:rPr>
              <a:pPr/>
              <a:t>8/15/2016</a:t>
            </a:fld>
            <a:endParaRPr lang="en-US">
              <a:solidFill>
                <a:srgbClr val="A6B727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A6B727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3A2C6-CCE5-4DD3-BD60-74F6B079B02B}" type="slidenum">
              <a:rPr lang="en-US" smtClean="0">
                <a:solidFill>
                  <a:srgbClr val="A6B727"/>
                </a:solidFill>
              </a:rPr>
              <a:pPr/>
              <a:t>‹#›</a:t>
            </a:fld>
            <a:endParaRPr lang="en-US">
              <a:solidFill>
                <a:srgbClr val="A6B72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62409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702D5-2A11-4F2F-87CB-C55F3926E742}" type="datetimeFigureOut">
              <a:rPr lang="en-US" smtClean="0">
                <a:solidFill>
                  <a:srgbClr val="A6B727"/>
                </a:solidFill>
              </a:rPr>
              <a:pPr/>
              <a:t>8/15/2016</a:t>
            </a:fld>
            <a:endParaRPr lang="en-US">
              <a:solidFill>
                <a:srgbClr val="A6B727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A6B727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3A2C6-CCE5-4DD3-BD60-74F6B079B02B}" type="slidenum">
              <a:rPr lang="en-US" smtClean="0">
                <a:solidFill>
                  <a:srgbClr val="A6B727"/>
                </a:solidFill>
              </a:rPr>
              <a:pPr/>
              <a:t>‹#›</a:t>
            </a:fld>
            <a:endParaRPr lang="en-US">
              <a:solidFill>
                <a:srgbClr val="A6B72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233355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702D5-2A11-4F2F-87CB-C55F3926E742}" type="datetimeFigureOut">
              <a:rPr lang="en-US" smtClean="0">
                <a:solidFill>
                  <a:srgbClr val="A6B727"/>
                </a:solidFill>
              </a:rPr>
              <a:pPr/>
              <a:t>8/15/2016</a:t>
            </a:fld>
            <a:endParaRPr lang="en-US">
              <a:solidFill>
                <a:srgbClr val="A6B72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A6B72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3A2C6-CCE5-4DD3-BD60-74F6B079B02B}" type="slidenum">
              <a:rPr lang="en-US" smtClean="0">
                <a:solidFill>
                  <a:srgbClr val="A6B727"/>
                </a:solidFill>
              </a:rPr>
              <a:pPr/>
              <a:t>‹#›</a:t>
            </a:fld>
            <a:endParaRPr lang="en-US">
              <a:solidFill>
                <a:srgbClr val="A6B72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92327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C1E07-C8AA-4E96-A45C-4D09029F82BB}" type="datetimeFigureOut">
              <a:rPr lang="en-US" smtClean="0"/>
              <a:t>8/15/2016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BE4B4-F153-46C0-9C76-9A6029E124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36718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702D5-2A11-4F2F-87CB-C55F3926E742}" type="datetimeFigureOut">
              <a:rPr lang="en-US" smtClean="0">
                <a:solidFill>
                  <a:srgbClr val="A6B727"/>
                </a:solidFill>
              </a:rPr>
              <a:pPr/>
              <a:t>8/15/2016</a:t>
            </a:fld>
            <a:endParaRPr lang="en-US">
              <a:solidFill>
                <a:srgbClr val="A6B72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A6B72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3A2C6-CCE5-4DD3-BD60-74F6B079B02B}" type="slidenum">
              <a:rPr lang="en-US" smtClean="0">
                <a:solidFill>
                  <a:srgbClr val="A6B727"/>
                </a:solidFill>
              </a:rPr>
              <a:pPr/>
              <a:t>‹#›</a:t>
            </a:fld>
            <a:endParaRPr lang="en-US">
              <a:solidFill>
                <a:srgbClr val="A6B72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514679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702D5-2A11-4F2F-87CB-C55F3926E742}" type="datetimeFigureOut">
              <a:rPr lang="en-US" smtClean="0">
                <a:solidFill>
                  <a:srgbClr val="A6B727"/>
                </a:solidFill>
              </a:rPr>
              <a:pPr/>
              <a:t>8/15/2016</a:t>
            </a:fld>
            <a:endParaRPr lang="en-US">
              <a:solidFill>
                <a:srgbClr val="A6B72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A6B72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3A2C6-CCE5-4DD3-BD60-74F6B079B02B}" type="slidenum">
              <a:rPr lang="en-US" smtClean="0">
                <a:solidFill>
                  <a:srgbClr val="A6B727"/>
                </a:solidFill>
              </a:rPr>
              <a:pPr/>
              <a:t>‹#›</a:t>
            </a:fld>
            <a:endParaRPr lang="en-US">
              <a:solidFill>
                <a:srgbClr val="A6B72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163708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702D5-2A11-4F2F-87CB-C55F3926E742}" type="datetimeFigureOut">
              <a:rPr lang="en-US" smtClean="0">
                <a:solidFill>
                  <a:srgbClr val="A6B727"/>
                </a:solidFill>
              </a:rPr>
              <a:pPr/>
              <a:t>8/15/2016</a:t>
            </a:fld>
            <a:endParaRPr lang="en-US">
              <a:solidFill>
                <a:srgbClr val="A6B72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A6B72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3A2C6-CCE5-4DD3-BD60-74F6B079B02B}" type="slidenum">
              <a:rPr lang="en-US" smtClean="0">
                <a:solidFill>
                  <a:srgbClr val="A6B727"/>
                </a:solidFill>
              </a:rPr>
              <a:pPr/>
              <a:t>‹#›</a:t>
            </a:fld>
            <a:endParaRPr lang="en-US">
              <a:solidFill>
                <a:srgbClr val="A6B72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032994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AA702D5-2A11-4F2F-87CB-C55F3926E742}" type="datetimeFigureOut">
              <a:rPr lang="en-US" smtClean="0"/>
              <a:pPr/>
              <a:t>8/15/2016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613A2C6-CCE5-4DD3-BD60-74F6B079B0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3799509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702D5-2A11-4F2F-87CB-C55F3926E742}" type="datetimeFigureOut">
              <a:rPr lang="en-US" smtClean="0">
                <a:solidFill>
                  <a:srgbClr val="A6B727"/>
                </a:solidFill>
              </a:rPr>
              <a:pPr/>
              <a:t>8/15/2016</a:t>
            </a:fld>
            <a:endParaRPr lang="en-US">
              <a:solidFill>
                <a:srgbClr val="A6B72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A6B72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3A2C6-CCE5-4DD3-BD60-74F6B079B02B}" type="slidenum">
              <a:rPr lang="en-US" smtClean="0">
                <a:solidFill>
                  <a:srgbClr val="A6B727"/>
                </a:solidFill>
              </a:rPr>
              <a:pPr/>
              <a:t>‹#›</a:t>
            </a:fld>
            <a:endParaRPr lang="en-US">
              <a:solidFill>
                <a:srgbClr val="A6B72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628373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702D5-2A11-4F2F-87CB-C55F3926E742}" type="datetimeFigureOut">
              <a:rPr lang="en-US" smtClean="0">
                <a:solidFill>
                  <a:srgbClr val="A6B727"/>
                </a:solidFill>
              </a:rPr>
              <a:pPr/>
              <a:t>8/15/2016</a:t>
            </a:fld>
            <a:endParaRPr lang="en-US">
              <a:solidFill>
                <a:srgbClr val="A6B72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A6B72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3A2C6-CCE5-4DD3-BD60-74F6B079B02B}" type="slidenum">
              <a:rPr lang="en-US" smtClean="0">
                <a:solidFill>
                  <a:srgbClr val="A6B727"/>
                </a:solidFill>
              </a:rPr>
              <a:pPr/>
              <a:t>‹#›</a:t>
            </a:fld>
            <a:endParaRPr lang="en-US">
              <a:solidFill>
                <a:srgbClr val="A6B727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6013641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702D5-2A11-4F2F-87CB-C55F3926E742}" type="datetimeFigureOut">
              <a:rPr lang="en-US" smtClean="0">
                <a:solidFill>
                  <a:srgbClr val="A6B727"/>
                </a:solidFill>
              </a:rPr>
              <a:pPr/>
              <a:t>8/15/2016</a:t>
            </a:fld>
            <a:endParaRPr lang="en-US">
              <a:solidFill>
                <a:srgbClr val="A6B72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A6B72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3A2C6-CCE5-4DD3-BD60-74F6B079B02B}" type="slidenum">
              <a:rPr lang="en-US" smtClean="0">
                <a:solidFill>
                  <a:srgbClr val="A6B727"/>
                </a:solidFill>
              </a:rPr>
              <a:pPr/>
              <a:t>‹#›</a:t>
            </a:fld>
            <a:endParaRPr lang="en-US">
              <a:solidFill>
                <a:srgbClr val="A6B72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644262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702D5-2A11-4F2F-87CB-C55F3926E742}" type="datetimeFigureOut">
              <a:rPr lang="en-US" smtClean="0">
                <a:solidFill>
                  <a:srgbClr val="A6B727"/>
                </a:solidFill>
              </a:rPr>
              <a:pPr/>
              <a:t>8/15/2016</a:t>
            </a:fld>
            <a:endParaRPr lang="en-US">
              <a:solidFill>
                <a:srgbClr val="A6B727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A6B727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3A2C6-CCE5-4DD3-BD60-74F6B079B02B}" type="slidenum">
              <a:rPr lang="en-US" smtClean="0">
                <a:solidFill>
                  <a:srgbClr val="A6B727"/>
                </a:solidFill>
              </a:rPr>
              <a:pPr/>
              <a:t>‹#›</a:t>
            </a:fld>
            <a:endParaRPr lang="en-US">
              <a:solidFill>
                <a:srgbClr val="A6B72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507858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702D5-2A11-4F2F-87CB-C55F3926E742}" type="datetimeFigureOut">
              <a:rPr lang="en-US" smtClean="0">
                <a:solidFill>
                  <a:srgbClr val="A6B727"/>
                </a:solidFill>
              </a:rPr>
              <a:pPr/>
              <a:t>8/15/2016</a:t>
            </a:fld>
            <a:endParaRPr lang="en-US">
              <a:solidFill>
                <a:srgbClr val="A6B727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A6B727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3A2C6-CCE5-4DD3-BD60-74F6B079B02B}" type="slidenum">
              <a:rPr lang="en-US" smtClean="0">
                <a:solidFill>
                  <a:srgbClr val="A6B727"/>
                </a:solidFill>
              </a:rPr>
              <a:pPr/>
              <a:t>‹#›</a:t>
            </a:fld>
            <a:endParaRPr lang="en-US">
              <a:solidFill>
                <a:srgbClr val="A6B72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258904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702D5-2A11-4F2F-87CB-C55F3926E742}" type="datetimeFigureOut">
              <a:rPr lang="en-US" smtClean="0">
                <a:solidFill>
                  <a:srgbClr val="A6B727"/>
                </a:solidFill>
              </a:rPr>
              <a:pPr/>
              <a:t>8/15/2016</a:t>
            </a:fld>
            <a:endParaRPr lang="en-US">
              <a:solidFill>
                <a:srgbClr val="A6B727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A6B727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3A2C6-CCE5-4DD3-BD60-74F6B079B02B}" type="slidenum">
              <a:rPr lang="en-US" smtClean="0">
                <a:solidFill>
                  <a:srgbClr val="A6B727"/>
                </a:solidFill>
              </a:rPr>
              <a:pPr/>
              <a:t>‹#›</a:t>
            </a:fld>
            <a:endParaRPr lang="en-US">
              <a:solidFill>
                <a:srgbClr val="A6B72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59928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C1E07-C8AA-4E96-A45C-4D09029F82BB}" type="datetimeFigureOut">
              <a:rPr lang="en-US" smtClean="0"/>
              <a:t>8/15/2016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BE4B4-F153-46C0-9C76-9A6029E124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44175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702D5-2A11-4F2F-87CB-C55F3926E742}" type="datetimeFigureOut">
              <a:rPr lang="en-US" smtClean="0">
                <a:solidFill>
                  <a:srgbClr val="A6B727"/>
                </a:solidFill>
              </a:rPr>
              <a:pPr/>
              <a:t>8/15/2016</a:t>
            </a:fld>
            <a:endParaRPr lang="en-US">
              <a:solidFill>
                <a:srgbClr val="A6B72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A6B72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3A2C6-CCE5-4DD3-BD60-74F6B079B02B}" type="slidenum">
              <a:rPr lang="en-US" smtClean="0">
                <a:solidFill>
                  <a:srgbClr val="A6B727"/>
                </a:solidFill>
              </a:rPr>
              <a:pPr/>
              <a:t>‹#›</a:t>
            </a:fld>
            <a:endParaRPr lang="en-US">
              <a:solidFill>
                <a:srgbClr val="A6B72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38830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702D5-2A11-4F2F-87CB-C55F3926E742}" type="datetimeFigureOut">
              <a:rPr lang="en-US" smtClean="0">
                <a:solidFill>
                  <a:srgbClr val="A6B727"/>
                </a:solidFill>
              </a:rPr>
              <a:pPr/>
              <a:t>8/15/2016</a:t>
            </a:fld>
            <a:endParaRPr lang="en-US">
              <a:solidFill>
                <a:srgbClr val="A6B72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A6B72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3A2C6-CCE5-4DD3-BD60-74F6B079B02B}" type="slidenum">
              <a:rPr lang="en-US" smtClean="0">
                <a:solidFill>
                  <a:srgbClr val="A6B727"/>
                </a:solidFill>
              </a:rPr>
              <a:pPr/>
              <a:t>‹#›</a:t>
            </a:fld>
            <a:endParaRPr lang="en-US">
              <a:solidFill>
                <a:srgbClr val="A6B72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502047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702D5-2A11-4F2F-87CB-C55F3926E742}" type="datetimeFigureOut">
              <a:rPr lang="en-US" smtClean="0">
                <a:solidFill>
                  <a:srgbClr val="A6B727"/>
                </a:solidFill>
              </a:rPr>
              <a:pPr/>
              <a:t>8/15/2016</a:t>
            </a:fld>
            <a:endParaRPr lang="en-US">
              <a:solidFill>
                <a:srgbClr val="A6B72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A6B72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3A2C6-CCE5-4DD3-BD60-74F6B079B02B}" type="slidenum">
              <a:rPr lang="en-US" smtClean="0">
                <a:solidFill>
                  <a:srgbClr val="A6B727"/>
                </a:solidFill>
              </a:rPr>
              <a:pPr/>
              <a:t>‹#›</a:t>
            </a:fld>
            <a:endParaRPr lang="en-US">
              <a:solidFill>
                <a:srgbClr val="A6B72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115960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702D5-2A11-4F2F-87CB-C55F3926E742}" type="datetimeFigureOut">
              <a:rPr lang="en-US" smtClean="0">
                <a:solidFill>
                  <a:srgbClr val="A6B727"/>
                </a:solidFill>
              </a:rPr>
              <a:pPr/>
              <a:t>8/15/2016</a:t>
            </a:fld>
            <a:endParaRPr lang="en-US">
              <a:solidFill>
                <a:srgbClr val="A6B72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A6B72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3A2C6-CCE5-4DD3-BD60-74F6B079B02B}" type="slidenum">
              <a:rPr lang="en-US" smtClean="0">
                <a:solidFill>
                  <a:srgbClr val="A6B727"/>
                </a:solidFill>
              </a:rPr>
              <a:pPr/>
              <a:t>‹#›</a:t>
            </a:fld>
            <a:endParaRPr lang="en-US">
              <a:solidFill>
                <a:srgbClr val="A6B72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4218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C1E07-C8AA-4E96-A45C-4D09029F82BB}" type="datetimeFigureOut">
              <a:rPr lang="en-US" smtClean="0"/>
              <a:t>8/15/2016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BE4B4-F153-46C0-9C76-9A6029E124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4059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C1E07-C8AA-4E96-A45C-4D09029F82BB}" type="datetimeFigureOut">
              <a:rPr lang="en-US" smtClean="0"/>
              <a:t>8/15/2016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BE4B4-F153-46C0-9C76-9A6029E124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8094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C1E07-C8AA-4E96-A45C-4D09029F82BB}" type="datetimeFigureOut">
              <a:rPr lang="en-US" smtClean="0"/>
              <a:t>8/15/2016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BE4B4-F153-46C0-9C76-9A6029E124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7535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C1E07-C8AA-4E96-A45C-4D09029F82BB}" type="datetimeFigureOut">
              <a:rPr lang="en-US" smtClean="0"/>
              <a:t>8/15/2016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BE4B4-F153-46C0-9C76-9A6029E124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4817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C1E07-C8AA-4E96-A45C-4D09029F82BB}" type="datetimeFigureOut">
              <a:rPr lang="en-US" smtClean="0"/>
              <a:t>8/15/2016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BE4B4-F153-46C0-9C76-9A6029E124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1439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C1E07-C8AA-4E96-A45C-4D09029F82BB}" type="datetimeFigureOut">
              <a:rPr lang="en-US" smtClean="0"/>
              <a:t>8/15/2016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BE4B4-F153-46C0-9C76-9A6029E124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5473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92D050"/>
            </a:gs>
            <a:gs pos="74000">
              <a:schemeClr val="accent6">
                <a:lumMod val="45000"/>
                <a:lumOff val="55000"/>
              </a:schemeClr>
            </a:gs>
            <a:gs pos="83000">
              <a:schemeClr val="accent6">
                <a:lumMod val="45000"/>
                <a:lumOff val="55000"/>
              </a:schemeClr>
            </a:gs>
            <a:gs pos="100000">
              <a:schemeClr val="accent6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EC1E07-C8AA-4E96-A45C-4D09029F82BB}" type="datetimeFigureOut">
              <a:rPr lang="en-US" smtClean="0"/>
              <a:t>8/15/2016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6BE4B4-F153-46C0-9C76-9A6029E124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3812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4AA702D5-2A11-4F2F-87CB-C55F3926E742}" type="datetimeFigureOut">
              <a:rPr lang="en-US" smtClean="0">
                <a:solidFill>
                  <a:srgbClr val="A6B727"/>
                </a:solidFill>
              </a:rPr>
              <a:pPr/>
              <a:t>8/15/2016</a:t>
            </a:fld>
            <a:endParaRPr lang="en-US">
              <a:solidFill>
                <a:srgbClr val="A6B72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>
              <a:solidFill>
                <a:srgbClr val="A6B72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1613A2C6-CCE5-4DD3-BD60-74F6B079B02B}" type="slidenum">
              <a:rPr lang="en-US" smtClean="0">
                <a:solidFill>
                  <a:srgbClr val="A6B727"/>
                </a:solidFill>
              </a:rPr>
              <a:pPr/>
              <a:t>‹#›</a:t>
            </a:fld>
            <a:endParaRPr lang="en-US">
              <a:solidFill>
                <a:srgbClr val="A6B72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78449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4AA702D5-2A11-4F2F-87CB-C55F3926E742}" type="datetimeFigureOut">
              <a:rPr lang="en-US" smtClean="0">
                <a:solidFill>
                  <a:srgbClr val="A6B727"/>
                </a:solidFill>
              </a:rPr>
              <a:pPr/>
              <a:t>8/15/2016</a:t>
            </a:fld>
            <a:endParaRPr lang="en-US">
              <a:solidFill>
                <a:srgbClr val="A6B72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>
              <a:solidFill>
                <a:srgbClr val="A6B72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1613A2C6-CCE5-4DD3-BD60-74F6B079B02B}" type="slidenum">
              <a:rPr lang="en-US" smtClean="0">
                <a:solidFill>
                  <a:srgbClr val="A6B727"/>
                </a:solidFill>
              </a:rPr>
              <a:pPr/>
              <a:t>‹#›</a:t>
            </a:fld>
            <a:endParaRPr lang="en-US">
              <a:solidFill>
                <a:srgbClr val="A6B72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37486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25562"/>
            <a:ext cx="12192000" cy="553243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 smtClean="0"/>
              <a:t>*</a:t>
            </a:r>
            <a:r>
              <a:rPr lang="en-US" sz="3200" b="1" dirty="0" smtClean="0"/>
              <a:t>Pass up parent signatures </a:t>
            </a:r>
          </a:p>
          <a:p>
            <a:pPr marL="0" indent="0">
              <a:buNone/>
            </a:pPr>
            <a:r>
              <a:rPr lang="en-US" sz="3200" b="1" dirty="0" smtClean="0"/>
              <a:t>*Get out your phone and sign up for REMIND</a:t>
            </a:r>
          </a:p>
          <a:p>
            <a:pPr marL="514350" indent="-514350">
              <a:buAutoNum type="arabicPeriod"/>
            </a:pPr>
            <a:r>
              <a:rPr lang="en-US" sz="3200" b="1" dirty="0" smtClean="0"/>
              <a:t>Take out your phone</a:t>
            </a:r>
          </a:p>
          <a:p>
            <a:pPr marL="514350" indent="-514350">
              <a:buAutoNum type="arabicPeriod"/>
            </a:pPr>
            <a:r>
              <a:rPr lang="en-US" sz="3200" b="1" dirty="0" smtClean="0"/>
              <a:t>Look at the board on the RIGHT SIDE—find your class. </a:t>
            </a:r>
          </a:p>
          <a:p>
            <a:pPr marL="514350" indent="-514350">
              <a:buAutoNum type="arabicPeriod"/>
            </a:pPr>
            <a:r>
              <a:rPr lang="en-US" sz="3200" b="1" dirty="0" smtClean="0"/>
              <a:t>Text to: 81010</a:t>
            </a:r>
          </a:p>
          <a:p>
            <a:pPr marL="514350" indent="-514350">
              <a:buAutoNum type="arabicPeriod"/>
            </a:pPr>
            <a:r>
              <a:rPr lang="en-US" sz="3200" b="1" dirty="0" smtClean="0"/>
              <a:t>Make sure you put in the @ sign, then the code for your class. </a:t>
            </a:r>
          </a:p>
          <a:p>
            <a:pPr marL="514350" indent="-514350">
              <a:buAutoNum type="arabicPeriod"/>
            </a:pPr>
            <a:r>
              <a:rPr lang="en-US" sz="3200" b="1" dirty="0" smtClean="0"/>
              <a:t>The computer will ask you for your name – please give your first and last name.</a:t>
            </a:r>
          </a:p>
          <a:p>
            <a:pPr marL="514350" indent="-514350">
              <a:buAutoNum type="arabicPeriod"/>
            </a:pPr>
            <a:r>
              <a:rPr lang="en-US" sz="3200" b="1" dirty="0" smtClean="0"/>
              <a:t>That’s it! </a:t>
            </a:r>
          </a:p>
          <a:p>
            <a:pPr marL="514350" indent="-514350">
              <a:buAutoNum type="arabicPeriod"/>
            </a:pPr>
            <a:endParaRPr lang="en-US" sz="3200" b="1" dirty="0"/>
          </a:p>
          <a:p>
            <a:pPr marL="0" indent="0">
              <a:buNone/>
            </a:pPr>
            <a:r>
              <a:rPr lang="en-US" sz="3200" b="1" dirty="0" smtClean="0"/>
              <a:t>**</a:t>
            </a:r>
            <a:r>
              <a:rPr lang="en-US" sz="3200" b="1" dirty="0"/>
              <a:t>If you’re a senior go ahead and do the “</a:t>
            </a:r>
            <a:r>
              <a:rPr lang="en-US" sz="3200" b="1" dirty="0" err="1"/>
              <a:t>khsseniors</a:t>
            </a:r>
            <a:r>
              <a:rPr lang="en-US" sz="3200" b="1" dirty="0"/>
              <a:t>” as well.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Title 3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r>
              <a:rPr lang="en-US" sz="6600" b="1" dirty="0" smtClean="0">
                <a:solidFill>
                  <a:srgbClr val="002060"/>
                </a:solidFill>
              </a:rPr>
              <a:t>Do Now for Tuesday, August 9</a:t>
            </a:r>
            <a:endParaRPr lang="en-US" sz="66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10093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64694" y="365125"/>
            <a:ext cx="11927305" cy="1325563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 smtClean="0">
                <a:latin typeface="Arial Rounded MT Bold" panose="020F0704030504030204" pitchFamily="34" charset="0"/>
              </a:rPr>
              <a:t>Do Now for Thursday, August 18</a:t>
            </a:r>
            <a:endParaRPr lang="en-US" sz="5400" b="1" dirty="0">
              <a:latin typeface="Arial Rounded MT Bold" panose="020F0704030504030204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64693" y="1609057"/>
            <a:ext cx="11718759" cy="4351338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endParaRPr lang="en-US" sz="7200" dirty="0" smtClean="0"/>
          </a:p>
          <a:p>
            <a:pPr marL="45720" indent="0" algn="ctr">
              <a:buNone/>
            </a:pPr>
            <a:r>
              <a:rPr lang="en-US" sz="7200" dirty="0" smtClean="0"/>
              <a:t>Are you ready for your quiz?</a:t>
            </a:r>
          </a:p>
          <a:p>
            <a:pPr marL="45720" indent="0" algn="ctr">
              <a:buNone/>
            </a:pPr>
            <a:r>
              <a:rPr lang="en-US" sz="7200" dirty="0" smtClean="0"/>
              <a:t>STUDY NOW!!!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498026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64694" y="365125"/>
            <a:ext cx="11927305" cy="1325563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 smtClean="0">
                <a:latin typeface="Arial Rounded MT Bold" panose="020F0704030504030204" pitchFamily="34" charset="0"/>
              </a:rPr>
              <a:t>Do Now for </a:t>
            </a:r>
            <a:r>
              <a:rPr lang="en-US" sz="5400" b="1" dirty="0" err="1" smtClean="0">
                <a:latin typeface="Arial Rounded MT Bold" panose="020F0704030504030204" pitchFamily="34" charset="0"/>
              </a:rPr>
              <a:t>TGIFday</a:t>
            </a:r>
            <a:r>
              <a:rPr lang="en-US" sz="5400" b="1" dirty="0" smtClean="0">
                <a:latin typeface="Arial Rounded MT Bold" panose="020F0704030504030204" pitchFamily="34" charset="0"/>
              </a:rPr>
              <a:t>, August 19</a:t>
            </a:r>
            <a:endParaRPr lang="en-US" sz="5400" b="1" dirty="0">
              <a:latin typeface="Arial Rounded MT Bold" panose="020F0704030504030204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64693" y="1609057"/>
            <a:ext cx="11718759" cy="4351338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endParaRPr lang="en-US" sz="7200" dirty="0" smtClean="0"/>
          </a:p>
          <a:p>
            <a:pPr marL="45720" indent="0" algn="ctr">
              <a:buNone/>
            </a:pPr>
            <a:r>
              <a:rPr lang="en-US" sz="7200" dirty="0" smtClean="0"/>
              <a:t>Explain OPPORTUNITY COST!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39037645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pPr algn="ctr"/>
            <a:r>
              <a:rPr lang="en-US" sz="6600" b="1" dirty="0" smtClean="0">
                <a:solidFill>
                  <a:srgbClr val="002060"/>
                </a:solidFill>
              </a:rPr>
              <a:t>Do Now for </a:t>
            </a:r>
            <a:r>
              <a:rPr lang="en-US" sz="6600" b="1" dirty="0" err="1" smtClean="0">
                <a:solidFill>
                  <a:srgbClr val="002060"/>
                </a:solidFill>
              </a:rPr>
              <a:t>HUMPday</a:t>
            </a:r>
            <a:r>
              <a:rPr lang="en-US" sz="6600" b="1" dirty="0" smtClean="0">
                <a:solidFill>
                  <a:srgbClr val="002060"/>
                </a:solidFill>
              </a:rPr>
              <a:t>, August 10</a:t>
            </a:r>
            <a:endParaRPr lang="en-US" sz="6600" b="1" dirty="0">
              <a:solidFill>
                <a:srgbClr val="00206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1417320"/>
            <a:ext cx="12192000" cy="475964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b="1" dirty="0" smtClean="0"/>
              <a:t>What do you think the word SCARCE means??</a:t>
            </a:r>
            <a:endParaRPr lang="en-US" sz="4400" b="1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3169" y="2011680"/>
            <a:ext cx="7511796" cy="4846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96913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365125"/>
            <a:ext cx="12192000" cy="1325563"/>
          </a:xfrm>
        </p:spPr>
        <p:txBody>
          <a:bodyPr>
            <a:normAutofit/>
          </a:bodyPr>
          <a:lstStyle/>
          <a:p>
            <a:pPr algn="ctr"/>
            <a:r>
              <a:rPr lang="en-US" sz="6600" b="1" dirty="0" smtClean="0">
                <a:solidFill>
                  <a:srgbClr val="002060"/>
                </a:solidFill>
              </a:rPr>
              <a:t>Do Now for </a:t>
            </a:r>
            <a:r>
              <a:rPr lang="en-US" sz="6600" b="1" dirty="0" err="1" smtClean="0">
                <a:solidFill>
                  <a:srgbClr val="002060"/>
                </a:solidFill>
              </a:rPr>
              <a:t>HUMPday</a:t>
            </a:r>
            <a:r>
              <a:rPr lang="en-US" sz="6600" b="1" dirty="0" smtClean="0">
                <a:solidFill>
                  <a:srgbClr val="002060"/>
                </a:solidFill>
              </a:rPr>
              <a:t>, August 10</a:t>
            </a:r>
            <a:endParaRPr lang="en-US" sz="6600" b="1" dirty="0">
              <a:solidFill>
                <a:srgbClr val="00206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1825625"/>
            <a:ext cx="5154929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b="1" dirty="0" smtClean="0"/>
              <a:t>Answer: </a:t>
            </a:r>
            <a:r>
              <a:rPr lang="en-US" sz="4400" dirty="0"/>
              <a:t>.</a:t>
            </a:r>
          </a:p>
          <a:p>
            <a:pPr marL="0" indent="0">
              <a:buNone/>
            </a:pPr>
            <a:r>
              <a:rPr lang="en-US" sz="4400" dirty="0"/>
              <a:t>(especially of food, money, or some other resource) insufficient for the demand.</a:t>
            </a:r>
          </a:p>
          <a:p>
            <a:pPr marL="0" indent="0">
              <a:buNone/>
            </a:pPr>
            <a:endParaRPr lang="en-US" sz="4400" b="1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4929" y="1825625"/>
            <a:ext cx="6751955" cy="4356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03355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pPr algn="ctr"/>
            <a:r>
              <a:rPr lang="en-US" sz="6600" b="1" dirty="0" smtClean="0">
                <a:solidFill>
                  <a:srgbClr val="002060"/>
                </a:solidFill>
              </a:rPr>
              <a:t>Do Now for Thursday, August 11</a:t>
            </a:r>
            <a:endParaRPr lang="en-US" sz="6600" b="1" dirty="0">
              <a:solidFill>
                <a:srgbClr val="00206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403796"/>
            <a:ext cx="12192000" cy="545420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7200" b="1" dirty="0" smtClean="0"/>
              <a:t>Define: </a:t>
            </a:r>
          </a:p>
          <a:p>
            <a:pPr marL="742950" indent="-742950">
              <a:buAutoNum type="arabicPeriod"/>
            </a:pPr>
            <a:r>
              <a:rPr lang="en-US" sz="8800" b="1" dirty="0" smtClean="0"/>
              <a:t>Scarcity </a:t>
            </a:r>
          </a:p>
          <a:p>
            <a:pPr marL="742950" indent="-742950">
              <a:buAutoNum type="arabicPeriod"/>
            </a:pPr>
            <a:r>
              <a:rPr lang="en-US" sz="8800" b="1" dirty="0" smtClean="0"/>
              <a:t>Factors of Production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55109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pPr algn="ctr"/>
            <a:r>
              <a:rPr lang="en-US" sz="6600" b="1" dirty="0" smtClean="0">
                <a:solidFill>
                  <a:srgbClr val="002060"/>
                </a:solidFill>
              </a:rPr>
              <a:t>Do Now for Thursday, August 11</a:t>
            </a:r>
            <a:endParaRPr lang="en-US" sz="6600" b="1" dirty="0">
              <a:solidFill>
                <a:srgbClr val="00206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403796"/>
            <a:ext cx="12192000" cy="545420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7200" b="1" dirty="0" smtClean="0"/>
              <a:t>Answer:</a:t>
            </a:r>
          </a:p>
          <a:p>
            <a:pPr marL="742950" indent="-742950">
              <a:buAutoNum type="arabicPeriod"/>
            </a:pPr>
            <a:r>
              <a:rPr lang="en-US" sz="6500" b="1" dirty="0" smtClean="0"/>
              <a:t>Scarcity</a:t>
            </a:r>
            <a:r>
              <a:rPr lang="en-US" sz="8800" b="1" dirty="0" smtClean="0"/>
              <a:t> -</a:t>
            </a:r>
            <a:r>
              <a:rPr lang="en-US" sz="4700" dirty="0"/>
              <a:t>is the fundamental economic problem of having seemingly unlimited human wants in a world of limited resources. </a:t>
            </a:r>
            <a:endParaRPr lang="en-US" sz="4700" dirty="0" smtClean="0"/>
          </a:p>
          <a:p>
            <a:pPr marL="742950" indent="-742950">
              <a:buAutoNum type="arabicPeriod"/>
            </a:pPr>
            <a:r>
              <a:rPr lang="en-US" sz="6500" b="1" dirty="0" smtClean="0"/>
              <a:t>Factors of Production </a:t>
            </a:r>
            <a:r>
              <a:rPr lang="en-US" sz="8800" b="1" dirty="0" smtClean="0"/>
              <a:t>-</a:t>
            </a:r>
            <a:r>
              <a:rPr lang="en-US" sz="4300" dirty="0"/>
              <a:t>inputs that are used in the </a:t>
            </a:r>
            <a:r>
              <a:rPr lang="en-US" sz="4300" b="1" dirty="0" err="1"/>
              <a:t>production</a:t>
            </a:r>
            <a:r>
              <a:rPr lang="en-US" sz="4300" dirty="0" err="1"/>
              <a:t>of</a:t>
            </a:r>
            <a:r>
              <a:rPr lang="en-US" sz="4300" dirty="0"/>
              <a:t> goods or services in order to make an economic profit. The </a:t>
            </a:r>
            <a:r>
              <a:rPr lang="en-US" sz="4300" b="1" dirty="0"/>
              <a:t>factors of production</a:t>
            </a:r>
            <a:r>
              <a:rPr lang="en-US" sz="4300" dirty="0"/>
              <a:t> include land, labor, capital and entrepreneurship.</a:t>
            </a:r>
            <a:endParaRPr lang="en-US" sz="4300" b="1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71743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r>
              <a:rPr lang="en-US" sz="6600" b="1" dirty="0" smtClean="0">
                <a:solidFill>
                  <a:srgbClr val="002060"/>
                </a:solidFill>
              </a:rPr>
              <a:t>Do Now for </a:t>
            </a:r>
            <a:r>
              <a:rPr lang="en-US" sz="6600" b="1" dirty="0" err="1" smtClean="0">
                <a:solidFill>
                  <a:srgbClr val="002060"/>
                </a:solidFill>
              </a:rPr>
              <a:t>TGIFday</a:t>
            </a:r>
            <a:r>
              <a:rPr lang="en-US" sz="6600" b="1" dirty="0" smtClean="0">
                <a:solidFill>
                  <a:srgbClr val="002060"/>
                </a:solidFill>
              </a:rPr>
              <a:t>, August 14</a:t>
            </a:r>
            <a:endParaRPr lang="en-US" sz="6600" b="1" dirty="0">
              <a:solidFill>
                <a:srgbClr val="00206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403796"/>
            <a:ext cx="12192000" cy="5454203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sz="7200" b="1" dirty="0" smtClean="0"/>
              <a:t>Answer these questions: </a:t>
            </a:r>
          </a:p>
          <a:p>
            <a:pPr marL="1143000" indent="-1143000">
              <a:buAutoNum type="arabicParenR"/>
            </a:pPr>
            <a:r>
              <a:rPr lang="en-US" sz="7200" dirty="0" smtClean="0"/>
              <a:t>What </a:t>
            </a:r>
            <a:r>
              <a:rPr lang="en-US" sz="7200" dirty="0"/>
              <a:t>is the difference between human capital and financial capital? </a:t>
            </a:r>
            <a:endParaRPr lang="en-US" sz="7200" dirty="0" smtClean="0"/>
          </a:p>
          <a:p>
            <a:pPr marL="0" indent="0">
              <a:buNone/>
            </a:pPr>
            <a:r>
              <a:rPr lang="en-US" sz="7200" dirty="0" smtClean="0"/>
              <a:t>2) What </a:t>
            </a:r>
            <a:r>
              <a:rPr lang="en-US" sz="7200" dirty="0"/>
              <a:t>does GDP stand for </a:t>
            </a:r>
            <a:endParaRPr lang="en-US" sz="7200" dirty="0" smtClean="0"/>
          </a:p>
          <a:p>
            <a:pPr marL="0" indent="0">
              <a:buNone/>
            </a:pPr>
            <a:r>
              <a:rPr lang="en-US" sz="7200" dirty="0" smtClean="0"/>
              <a:t>3</a:t>
            </a:r>
            <a:r>
              <a:rPr lang="en-US" sz="7200" dirty="0"/>
              <a:t>) What is an entrepreneur?</a:t>
            </a:r>
          </a:p>
          <a:p>
            <a:pPr marL="0" indent="0" algn="ctr">
              <a:buNone/>
            </a:pPr>
            <a:endParaRPr lang="en-US" sz="7200" b="1" dirty="0"/>
          </a:p>
        </p:txBody>
      </p:sp>
    </p:spTree>
    <p:extLst>
      <p:ext uri="{BB962C8B-B14F-4D97-AF65-F5344CB8AC3E}">
        <p14:creationId xmlns:p14="http://schemas.microsoft.com/office/powerpoint/2010/main" val="34660650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64694" y="365125"/>
            <a:ext cx="11927305" cy="1325563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 smtClean="0">
                <a:latin typeface="Arial Rounded MT Bold" panose="020F0704030504030204" pitchFamily="34" charset="0"/>
              </a:rPr>
              <a:t>Do Now for Monday, August 15</a:t>
            </a:r>
            <a:endParaRPr lang="en-US" sz="5400" b="1" dirty="0">
              <a:latin typeface="Arial Rounded MT Bold" panose="020F0704030504030204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609057"/>
            <a:ext cx="10515600" cy="4351338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US" sz="4400" b="1" dirty="0" smtClean="0"/>
              <a:t>So you’re on an island in a group. </a:t>
            </a:r>
          </a:p>
          <a:p>
            <a:pPr marL="45720" indent="0">
              <a:buNone/>
            </a:pPr>
            <a:r>
              <a:rPr lang="en-US" sz="4400" b="1" dirty="0" smtClean="0"/>
              <a:t>List: </a:t>
            </a:r>
          </a:p>
          <a:p>
            <a:pPr marL="502920" indent="-457200">
              <a:buAutoNum type="arabicPeriod"/>
            </a:pPr>
            <a:r>
              <a:rPr lang="en-US" sz="4400" b="1" dirty="0" smtClean="0"/>
              <a:t>One thing you would’ve picked that the others didn’t want too. </a:t>
            </a:r>
          </a:p>
          <a:p>
            <a:pPr marL="502920" indent="-457200">
              <a:buAutoNum type="arabicPeriod"/>
            </a:pPr>
            <a:r>
              <a:rPr lang="en-US" sz="4400" b="1" dirty="0" smtClean="0"/>
              <a:t>One thing you wish you could have an option to have that was NOT on the list. </a:t>
            </a:r>
          </a:p>
        </p:txBody>
      </p:sp>
    </p:spTree>
    <p:extLst>
      <p:ext uri="{BB962C8B-B14F-4D97-AF65-F5344CB8AC3E}">
        <p14:creationId xmlns:p14="http://schemas.microsoft.com/office/powerpoint/2010/main" val="19938716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64694" y="365125"/>
            <a:ext cx="11927305" cy="1325563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 smtClean="0">
                <a:latin typeface="Arial Rounded MT Bold" panose="020F0704030504030204" pitchFamily="34" charset="0"/>
              </a:rPr>
              <a:t>Do Now for Tuesday, August 16</a:t>
            </a:r>
            <a:endParaRPr lang="en-US" sz="5400" b="1" dirty="0">
              <a:latin typeface="Arial Rounded MT Bold" panose="020F0704030504030204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64693" y="1609057"/>
            <a:ext cx="11718759" cy="4351338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endParaRPr lang="en-US" sz="7200" dirty="0" smtClean="0"/>
          </a:p>
          <a:p>
            <a:pPr marL="45720" indent="0" algn="ctr">
              <a:buNone/>
            </a:pPr>
            <a:r>
              <a:rPr lang="en-US" sz="7200" dirty="0" smtClean="0"/>
              <a:t>List the 4 items needs for FACTORS OF PRODUCTION!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39925625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64694" y="365125"/>
            <a:ext cx="11927305" cy="1325563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 smtClean="0">
                <a:latin typeface="Arial Rounded MT Bold" panose="020F0704030504030204" pitchFamily="34" charset="0"/>
              </a:rPr>
              <a:t>Do Now for </a:t>
            </a:r>
            <a:r>
              <a:rPr lang="en-US" sz="5400" b="1" dirty="0" err="1" smtClean="0">
                <a:latin typeface="Arial Rounded MT Bold" panose="020F0704030504030204" pitchFamily="34" charset="0"/>
              </a:rPr>
              <a:t>HUMPday</a:t>
            </a:r>
            <a:r>
              <a:rPr lang="en-US" sz="5400" b="1" dirty="0" smtClean="0">
                <a:latin typeface="Arial Rounded MT Bold" panose="020F0704030504030204" pitchFamily="34" charset="0"/>
              </a:rPr>
              <a:t>, August 17</a:t>
            </a:r>
            <a:endParaRPr lang="en-US" sz="5400" b="1" dirty="0">
              <a:latin typeface="Arial Rounded MT Bold" panose="020F0704030504030204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64693" y="1609057"/>
            <a:ext cx="11718759" cy="4351338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endParaRPr lang="en-US" sz="7200" dirty="0" smtClean="0"/>
          </a:p>
          <a:p>
            <a:pPr marL="45720" indent="0" algn="ctr">
              <a:buNone/>
            </a:pPr>
            <a:r>
              <a:rPr lang="en-US" sz="7200" dirty="0" smtClean="0"/>
              <a:t>Are you ready for your quiz?</a:t>
            </a:r>
          </a:p>
          <a:p>
            <a:pPr marL="45720" indent="0" algn="ctr">
              <a:buNone/>
            </a:pPr>
            <a:r>
              <a:rPr lang="en-US" sz="7200" dirty="0" smtClean="0"/>
              <a:t>STUDY NOW!!!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17674914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Basis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ppt/theme/theme3.xml><?xml version="1.0" encoding="utf-8"?>
<a:theme xmlns:a="http://schemas.openxmlformats.org/drawingml/2006/main" name="1_Basis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253</TotalTime>
  <Words>334</Words>
  <Application>Microsoft Office PowerPoint</Application>
  <PresentationFormat>Widescreen</PresentationFormat>
  <Paragraphs>48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Arial</vt:lpstr>
      <vt:lpstr>Arial Rounded MT Bold</vt:lpstr>
      <vt:lpstr>Calibri</vt:lpstr>
      <vt:lpstr>Calibri Light</vt:lpstr>
      <vt:lpstr>Corbel</vt:lpstr>
      <vt:lpstr>Office Theme</vt:lpstr>
      <vt:lpstr>Basis</vt:lpstr>
      <vt:lpstr>1_Basis</vt:lpstr>
      <vt:lpstr>Do Now for Tuesday, August 9</vt:lpstr>
      <vt:lpstr>Do Now for HUMPday, August 10</vt:lpstr>
      <vt:lpstr>Do Now for HUMPday, August 10</vt:lpstr>
      <vt:lpstr>Do Now for Thursday, August 11</vt:lpstr>
      <vt:lpstr>Do Now for Thursday, August 11</vt:lpstr>
      <vt:lpstr>Do Now for TGIFday, August 14</vt:lpstr>
      <vt:lpstr>Do Now for Monday, August 15</vt:lpstr>
      <vt:lpstr>Do Now for Tuesday, August 16</vt:lpstr>
      <vt:lpstr>Do Now for HUMPday, August 17</vt:lpstr>
      <vt:lpstr>Do Now for Thursday, August 18</vt:lpstr>
      <vt:lpstr>Do Now for TGIFday, August 19</vt:lpstr>
    </vt:vector>
  </TitlesOfParts>
  <Company>Muscogee County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 Now for Tuesday, August 11</dc:title>
  <dc:creator>Cheatham Lisa K</dc:creator>
  <cp:lastModifiedBy>Cheatham Lisa K</cp:lastModifiedBy>
  <cp:revision>12</cp:revision>
  <dcterms:created xsi:type="dcterms:W3CDTF">2015-08-10T16:00:19Z</dcterms:created>
  <dcterms:modified xsi:type="dcterms:W3CDTF">2016-08-15T15:21:41Z</dcterms:modified>
</cp:coreProperties>
</file>