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64" r:id="rId7"/>
    <p:sldId id="259" r:id="rId8"/>
    <p:sldId id="265" r:id="rId9"/>
    <p:sldId id="260"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921BB5-B80F-4FA6-B51A-776EF1C2F555}"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289139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21BB5-B80F-4FA6-B51A-776EF1C2F555}"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407468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21BB5-B80F-4FA6-B51A-776EF1C2F555}"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253815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21BB5-B80F-4FA6-B51A-776EF1C2F555}"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103853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21BB5-B80F-4FA6-B51A-776EF1C2F555}"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31363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21BB5-B80F-4FA6-B51A-776EF1C2F555}"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80534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21BB5-B80F-4FA6-B51A-776EF1C2F555}" type="datetimeFigureOut">
              <a:rPr lang="en-US" smtClean="0"/>
              <a:t>9/11/2016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373625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21BB5-B80F-4FA6-B51A-776EF1C2F555}" type="datetimeFigureOut">
              <a:rPr lang="en-US" smtClean="0"/>
              <a:t>9/11/2016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226830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21BB5-B80F-4FA6-B51A-776EF1C2F555}" type="datetimeFigureOut">
              <a:rPr lang="en-US" smtClean="0"/>
              <a:t>9/11/2016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213321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21BB5-B80F-4FA6-B51A-776EF1C2F555}"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100268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21BB5-B80F-4FA6-B51A-776EF1C2F555}"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E0935-6837-4651-94D0-04ECC7FA555C}" type="slidenum">
              <a:rPr lang="en-US" smtClean="0"/>
              <a:t>‹#›</a:t>
            </a:fld>
            <a:endParaRPr lang="en-US"/>
          </a:p>
        </p:txBody>
      </p:sp>
    </p:spTree>
    <p:extLst>
      <p:ext uri="{BB962C8B-B14F-4D97-AF65-F5344CB8AC3E}">
        <p14:creationId xmlns:p14="http://schemas.microsoft.com/office/powerpoint/2010/main" val="169268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21BB5-B80F-4FA6-B51A-776EF1C2F555}" type="datetimeFigureOut">
              <a:rPr lang="en-US" smtClean="0"/>
              <a:t>9/11/2016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E0935-6837-4651-94D0-04ECC7FA555C}" type="slidenum">
              <a:rPr lang="en-US" smtClean="0"/>
              <a:t>‹#›</a:t>
            </a:fld>
            <a:endParaRPr lang="en-US"/>
          </a:p>
        </p:txBody>
      </p:sp>
    </p:spTree>
    <p:extLst>
      <p:ext uri="{BB962C8B-B14F-4D97-AF65-F5344CB8AC3E}">
        <p14:creationId xmlns:p14="http://schemas.microsoft.com/office/powerpoint/2010/main" val="89702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latin typeface="Aharoni" panose="02010803020104030203" pitchFamily="2" charset="-79"/>
                <a:cs typeface="Aharoni" panose="02010803020104030203" pitchFamily="2" charset="-79"/>
              </a:rPr>
              <a:t>Do Now for Monday, September 12</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171123"/>
          </a:xfrm>
        </p:spPr>
        <p:txBody>
          <a:bodyPr/>
          <a:lstStyle/>
          <a:p>
            <a:pPr marL="0" indent="0">
              <a:buNone/>
            </a:pPr>
            <a:r>
              <a:rPr lang="en-US" dirty="0" smtClean="0"/>
              <a:t>We will start completing sample test question to increase your test taking skills – this, I promise, will help you in May! They will always be over things we’ve covered.  Write the questions and the answer choices EVERY DAY. </a:t>
            </a:r>
          </a:p>
          <a:p>
            <a:pPr marL="0" indent="0">
              <a:buNone/>
            </a:pPr>
            <a:r>
              <a:rPr lang="en-US" sz="3600" b="1" dirty="0" smtClean="0"/>
              <a:t>The BEST explanation of why there will always be scarcity is because</a:t>
            </a:r>
          </a:p>
          <a:p>
            <a:pPr marL="514350" indent="-514350">
              <a:buAutoNum type="alphaUcPeriod"/>
            </a:pPr>
            <a:r>
              <a:rPr lang="en-US" sz="3600" b="1" dirty="0" smtClean="0"/>
              <a:t>People and their tools are inefficient</a:t>
            </a:r>
          </a:p>
          <a:p>
            <a:pPr marL="514350" indent="-514350">
              <a:buAutoNum type="alphaUcPeriod"/>
            </a:pPr>
            <a:r>
              <a:rPr lang="en-US" sz="3600" b="1" dirty="0" smtClean="0"/>
              <a:t>Natural disasters create frequent shortages</a:t>
            </a:r>
          </a:p>
          <a:p>
            <a:pPr marL="514350" indent="-514350">
              <a:buAutoNum type="alphaUcPeriod"/>
            </a:pPr>
            <a:r>
              <a:rPr lang="en-US" sz="3600" b="1" dirty="0" smtClean="0"/>
              <a:t>Governments create scarcity to keep people wanting more</a:t>
            </a:r>
          </a:p>
          <a:p>
            <a:pPr marL="514350" indent="-514350">
              <a:buAutoNum type="alphaUcPeriod"/>
            </a:pPr>
            <a:r>
              <a:rPr lang="en-US" sz="3600" b="1" dirty="0" smtClean="0"/>
              <a:t>While peoples’ wants are unlimited, resources are limited. </a:t>
            </a:r>
            <a:endParaRPr lang="en-US" sz="3600" b="1" dirty="0"/>
          </a:p>
        </p:txBody>
      </p:sp>
    </p:spTree>
    <p:extLst>
      <p:ext uri="{BB962C8B-B14F-4D97-AF65-F5344CB8AC3E}">
        <p14:creationId xmlns:p14="http://schemas.microsoft.com/office/powerpoint/2010/main" val="332410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solidFill>
                  <a:srgbClr val="7030A0"/>
                </a:solidFill>
                <a:latin typeface="Aharoni" panose="02010803020104030203" pitchFamily="2" charset="-79"/>
                <a:cs typeface="Aharoni" panose="02010803020104030203" pitchFamily="2" charset="-79"/>
              </a:rPr>
              <a:t>ANSWER</a:t>
            </a:r>
            <a:r>
              <a:rPr lang="en-US" sz="5400" b="1" dirty="0" smtClean="0">
                <a:latin typeface="Aharoni" panose="02010803020104030203" pitchFamily="2" charset="-79"/>
                <a:cs typeface="Aharoni" panose="02010803020104030203" pitchFamily="2" charset="-79"/>
              </a:rPr>
              <a:t> </a:t>
            </a:r>
            <a:r>
              <a:rPr lang="en-US" sz="5400" b="1" dirty="0" smtClean="0">
                <a:latin typeface="Aharoni" panose="02010803020104030203" pitchFamily="2" charset="-79"/>
                <a:cs typeface="Aharoni" panose="02010803020104030203" pitchFamily="2" charset="-79"/>
              </a:rPr>
              <a:t>for </a:t>
            </a:r>
            <a:r>
              <a:rPr lang="en-US" sz="5400" b="1" dirty="0" err="1" smtClean="0">
                <a:latin typeface="Aharoni" panose="02010803020104030203" pitchFamily="2" charset="-79"/>
                <a:cs typeface="Aharoni" panose="02010803020104030203" pitchFamily="2" charset="-79"/>
              </a:rPr>
              <a:t>TGIFday</a:t>
            </a:r>
            <a:r>
              <a:rPr lang="en-US" sz="5400" b="1" dirty="0" smtClean="0">
                <a:latin typeface="Aharoni" panose="02010803020104030203" pitchFamily="2" charset="-79"/>
                <a:cs typeface="Aharoni" panose="02010803020104030203" pitchFamily="2" charset="-79"/>
              </a:rPr>
              <a:t>, September 16</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852160"/>
          </a:xfrm>
        </p:spPr>
        <p:txBody>
          <a:bodyPr>
            <a:normAutofit/>
          </a:bodyPr>
          <a:lstStyle/>
          <a:p>
            <a:pPr marL="0" indent="0">
              <a:buNone/>
            </a:pPr>
            <a:r>
              <a:rPr lang="en-US" dirty="0" smtClean="0"/>
              <a:t>Write the questions and the answer choices EVERY DAY. </a:t>
            </a:r>
          </a:p>
          <a:p>
            <a:pPr marL="0" indent="0">
              <a:buNone/>
            </a:pPr>
            <a:endParaRPr lang="en-US" dirty="0"/>
          </a:p>
        </p:txBody>
      </p:sp>
      <p:pic>
        <p:nvPicPr>
          <p:cNvPr id="2" name="Picture 1"/>
          <p:cNvPicPr>
            <a:picLocks noChangeAspect="1"/>
          </p:cNvPicPr>
          <p:nvPr/>
        </p:nvPicPr>
        <p:blipFill>
          <a:blip r:embed="rId2"/>
          <a:stretch>
            <a:fillRect/>
          </a:stretch>
        </p:blipFill>
        <p:spPr>
          <a:xfrm>
            <a:off x="0" y="1841681"/>
            <a:ext cx="12277853" cy="3412900"/>
          </a:xfrm>
          <a:prstGeom prst="rect">
            <a:avLst/>
          </a:prstGeom>
        </p:spPr>
      </p:pic>
      <p:cxnSp>
        <p:nvCxnSpPr>
          <p:cNvPr id="6" name="Straight Arrow Connector 5"/>
          <p:cNvCxnSpPr/>
          <p:nvPr/>
        </p:nvCxnSpPr>
        <p:spPr>
          <a:xfrm flipH="1">
            <a:off x="1339403" y="3729077"/>
            <a:ext cx="502276" cy="327768"/>
          </a:xfrm>
          <a:prstGeom prst="straightConnector1">
            <a:avLst/>
          </a:prstGeom>
          <a:ln w="762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8" name="Oval 7"/>
          <p:cNvSpPr/>
          <p:nvPr/>
        </p:nvSpPr>
        <p:spPr>
          <a:xfrm>
            <a:off x="3490175" y="2884868"/>
            <a:ext cx="5138670" cy="42500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Oval 8"/>
          <p:cNvSpPr/>
          <p:nvPr/>
        </p:nvSpPr>
        <p:spPr>
          <a:xfrm>
            <a:off x="10661561" y="2524258"/>
            <a:ext cx="929425" cy="360610"/>
          </a:xfrm>
          <a:prstGeom prst="ellipse">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46496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solidFill>
                  <a:srgbClr val="7030A0"/>
                </a:solidFill>
                <a:latin typeface="Aharoni" panose="02010803020104030203" pitchFamily="2" charset="-79"/>
                <a:cs typeface="Aharoni" panose="02010803020104030203" pitchFamily="2" charset="-79"/>
              </a:rPr>
              <a:t>ANSWER</a:t>
            </a:r>
            <a:r>
              <a:rPr lang="en-US" sz="5400" b="1" dirty="0" smtClean="0">
                <a:latin typeface="Aharoni" panose="02010803020104030203" pitchFamily="2" charset="-79"/>
                <a:cs typeface="Aharoni" panose="02010803020104030203" pitchFamily="2" charset="-79"/>
              </a:rPr>
              <a:t> for Monday, September 12</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171123"/>
          </a:xfrm>
        </p:spPr>
        <p:txBody>
          <a:bodyPr/>
          <a:lstStyle/>
          <a:p>
            <a:pPr marL="0" indent="0">
              <a:buNone/>
            </a:pPr>
            <a:r>
              <a:rPr lang="en-US" dirty="0" smtClean="0"/>
              <a:t>We will start completing sample test question to increase your test taking skills – this, I promise, will help you in May! They will always be over things we’ve covered.  Write the questions and the answer choices EVERY DAY. </a:t>
            </a:r>
          </a:p>
          <a:p>
            <a:pPr marL="0" indent="0">
              <a:buNone/>
            </a:pPr>
            <a:r>
              <a:rPr lang="en-US" sz="3600" b="1" dirty="0" smtClean="0"/>
              <a:t>The </a:t>
            </a:r>
            <a:r>
              <a:rPr lang="en-US" sz="3600" b="1" dirty="0" smtClean="0">
                <a:solidFill>
                  <a:srgbClr val="FF0000"/>
                </a:solidFill>
              </a:rPr>
              <a:t>BEST</a:t>
            </a:r>
            <a:r>
              <a:rPr lang="en-US" sz="3600" b="1" dirty="0" smtClean="0"/>
              <a:t> explanation of why there will always be </a:t>
            </a:r>
            <a:r>
              <a:rPr lang="en-US" sz="3600" b="1" dirty="0" smtClean="0">
                <a:solidFill>
                  <a:srgbClr val="FF0000"/>
                </a:solidFill>
              </a:rPr>
              <a:t>scarcity</a:t>
            </a:r>
            <a:r>
              <a:rPr lang="en-US" sz="3600" b="1" dirty="0" smtClean="0"/>
              <a:t> is because</a:t>
            </a:r>
          </a:p>
          <a:p>
            <a:pPr marL="514350" indent="-514350">
              <a:buAutoNum type="alphaUcPeriod"/>
            </a:pPr>
            <a:r>
              <a:rPr lang="en-US" sz="3600" b="1" dirty="0" smtClean="0"/>
              <a:t>People and their tools are inefficient</a:t>
            </a:r>
          </a:p>
          <a:p>
            <a:pPr marL="514350" indent="-514350">
              <a:buAutoNum type="alphaUcPeriod"/>
            </a:pPr>
            <a:r>
              <a:rPr lang="en-US" sz="3600" b="1" dirty="0" smtClean="0"/>
              <a:t>Natural disasters create frequent shortages</a:t>
            </a:r>
          </a:p>
          <a:p>
            <a:pPr marL="514350" indent="-514350">
              <a:buAutoNum type="alphaUcPeriod"/>
            </a:pPr>
            <a:r>
              <a:rPr lang="en-US" sz="3600" b="1" dirty="0" smtClean="0"/>
              <a:t>Governments create scarcity to keep people wanting more</a:t>
            </a:r>
          </a:p>
          <a:p>
            <a:pPr marL="514350" indent="-514350">
              <a:buAutoNum type="alphaUcPeriod"/>
            </a:pPr>
            <a:r>
              <a:rPr lang="en-US" sz="3600" b="1" dirty="0" smtClean="0">
                <a:solidFill>
                  <a:srgbClr val="7030A0"/>
                </a:solidFill>
              </a:rPr>
              <a:t>While peoples’ wants are unlimited, resources are limited. </a:t>
            </a:r>
            <a:endParaRPr lang="en-US" sz="3600" b="1" dirty="0">
              <a:solidFill>
                <a:srgbClr val="7030A0"/>
              </a:solidFill>
            </a:endParaRPr>
          </a:p>
        </p:txBody>
      </p:sp>
    </p:spTree>
    <p:extLst>
      <p:ext uri="{BB962C8B-B14F-4D97-AF65-F5344CB8AC3E}">
        <p14:creationId xmlns:p14="http://schemas.microsoft.com/office/powerpoint/2010/main" val="2762191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latin typeface="Aharoni" panose="02010803020104030203" pitchFamily="2" charset="-79"/>
                <a:cs typeface="Aharoni" panose="02010803020104030203" pitchFamily="2" charset="-79"/>
              </a:rPr>
              <a:t>Do Now for Tuesday, September 13</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852160"/>
          </a:xfrm>
        </p:spPr>
        <p:txBody>
          <a:bodyPr>
            <a:normAutofit lnSpcReduction="10000"/>
          </a:bodyPr>
          <a:lstStyle/>
          <a:p>
            <a:pPr marL="0" indent="0">
              <a:buNone/>
            </a:pPr>
            <a:r>
              <a:rPr lang="en-US" dirty="0" smtClean="0"/>
              <a:t>Write the questions and the answer choices EVERY DAY. </a:t>
            </a:r>
          </a:p>
          <a:p>
            <a:pPr marL="0" indent="0">
              <a:buNone/>
            </a:pPr>
            <a:endParaRPr lang="en-US" dirty="0"/>
          </a:p>
          <a:p>
            <a:pPr marL="0" indent="0">
              <a:buNone/>
            </a:pPr>
            <a:r>
              <a:rPr lang="en-US" sz="3600" dirty="0" smtClean="0"/>
              <a:t>During the time when she took a quiz, Sara could instead have practiced her guitar or completed her calculus homework. She thinks that if she hadn’t taken the quiz, should would have completed her calculus homework. Her opportunity cost of taking the quiz is the value of what?</a:t>
            </a:r>
          </a:p>
          <a:p>
            <a:pPr marL="514350" indent="-514350">
              <a:buAutoNum type="alphaUcPeriod"/>
            </a:pPr>
            <a:r>
              <a:rPr lang="en-US" sz="3600" dirty="0" smtClean="0"/>
              <a:t>Practicing her guitar</a:t>
            </a:r>
          </a:p>
          <a:p>
            <a:pPr marL="514350" indent="-514350">
              <a:buAutoNum type="alphaUcPeriod"/>
            </a:pPr>
            <a:r>
              <a:rPr lang="en-US" sz="3600" dirty="0" smtClean="0"/>
              <a:t>Completing her calculus homework</a:t>
            </a:r>
          </a:p>
          <a:p>
            <a:pPr marL="514350" indent="-514350">
              <a:buAutoNum type="alphaUcPeriod"/>
            </a:pPr>
            <a:r>
              <a:rPr lang="en-US" sz="3600" dirty="0" smtClean="0"/>
              <a:t>The time it took her to do the quiz</a:t>
            </a:r>
          </a:p>
          <a:p>
            <a:pPr marL="514350" indent="-514350">
              <a:buAutoNum type="alphaUcPeriod"/>
            </a:pPr>
            <a:r>
              <a:rPr lang="en-US" sz="3600" dirty="0" smtClean="0"/>
              <a:t>Practicing her guitar and doing her calculus homework. </a:t>
            </a:r>
          </a:p>
        </p:txBody>
      </p:sp>
    </p:spTree>
    <p:extLst>
      <p:ext uri="{BB962C8B-B14F-4D97-AF65-F5344CB8AC3E}">
        <p14:creationId xmlns:p14="http://schemas.microsoft.com/office/powerpoint/2010/main" val="364903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solidFill>
                  <a:srgbClr val="7030A0"/>
                </a:solidFill>
                <a:latin typeface="Aharoni" panose="02010803020104030203" pitchFamily="2" charset="-79"/>
                <a:cs typeface="Aharoni" panose="02010803020104030203" pitchFamily="2" charset="-79"/>
              </a:rPr>
              <a:t>ANSWER</a:t>
            </a:r>
            <a:r>
              <a:rPr lang="en-US" sz="5400" b="1" dirty="0" smtClean="0">
                <a:latin typeface="Aharoni" panose="02010803020104030203" pitchFamily="2" charset="-79"/>
                <a:cs typeface="Aharoni" panose="02010803020104030203" pitchFamily="2" charset="-79"/>
              </a:rPr>
              <a:t> </a:t>
            </a:r>
            <a:r>
              <a:rPr lang="en-US" sz="5400" b="1" dirty="0" smtClean="0">
                <a:latin typeface="Aharoni" panose="02010803020104030203" pitchFamily="2" charset="-79"/>
                <a:cs typeface="Aharoni" panose="02010803020104030203" pitchFamily="2" charset="-79"/>
              </a:rPr>
              <a:t>for Tuesday, September 13</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852160"/>
          </a:xfrm>
        </p:spPr>
        <p:txBody>
          <a:bodyPr>
            <a:normAutofit lnSpcReduction="10000"/>
          </a:bodyPr>
          <a:lstStyle/>
          <a:p>
            <a:pPr marL="0" indent="0">
              <a:buNone/>
            </a:pPr>
            <a:r>
              <a:rPr lang="en-US" dirty="0" smtClean="0"/>
              <a:t>Write the questions and the answer choices EVERY DAY. </a:t>
            </a:r>
          </a:p>
          <a:p>
            <a:pPr marL="0" indent="0">
              <a:buNone/>
            </a:pPr>
            <a:endParaRPr lang="en-US" dirty="0"/>
          </a:p>
          <a:p>
            <a:pPr marL="0" indent="0">
              <a:buNone/>
            </a:pPr>
            <a:r>
              <a:rPr lang="en-US" sz="3600" dirty="0" smtClean="0"/>
              <a:t>During the time when she took a quiz, Sara </a:t>
            </a:r>
            <a:r>
              <a:rPr lang="en-US" sz="3600" b="1" dirty="0" smtClean="0">
                <a:solidFill>
                  <a:srgbClr val="FF0000"/>
                </a:solidFill>
              </a:rPr>
              <a:t>could instead have </a:t>
            </a:r>
            <a:r>
              <a:rPr lang="en-US" sz="3600" dirty="0" smtClean="0"/>
              <a:t>practiced her guitar or </a:t>
            </a:r>
            <a:r>
              <a:rPr lang="en-US" sz="3600" b="1" dirty="0" smtClean="0">
                <a:solidFill>
                  <a:srgbClr val="FF0000"/>
                </a:solidFill>
              </a:rPr>
              <a:t>completed her calculus </a:t>
            </a:r>
            <a:r>
              <a:rPr lang="en-US" sz="3600" dirty="0" smtClean="0"/>
              <a:t>homework. She thinks that if she hadn’t taken the quiz, should would have </a:t>
            </a:r>
            <a:r>
              <a:rPr lang="en-US" sz="3600" b="1" dirty="0" smtClean="0">
                <a:solidFill>
                  <a:srgbClr val="FF0000"/>
                </a:solidFill>
              </a:rPr>
              <a:t>completed her calculus homework</a:t>
            </a:r>
            <a:r>
              <a:rPr lang="en-US" sz="3600" dirty="0" smtClean="0"/>
              <a:t>. Her </a:t>
            </a:r>
            <a:r>
              <a:rPr lang="en-US" sz="3600" b="1" u="sng" dirty="0" smtClean="0"/>
              <a:t>opportunity cost </a:t>
            </a:r>
            <a:r>
              <a:rPr lang="en-US" sz="3600" dirty="0" smtClean="0"/>
              <a:t>of taking the </a:t>
            </a:r>
            <a:r>
              <a:rPr lang="en-US" sz="3600" b="1" u="sng" dirty="0" smtClean="0"/>
              <a:t>quiz</a:t>
            </a:r>
            <a:r>
              <a:rPr lang="en-US" sz="3600" dirty="0" smtClean="0"/>
              <a:t> is the value of what?</a:t>
            </a:r>
          </a:p>
          <a:p>
            <a:pPr marL="514350" indent="-514350">
              <a:buAutoNum type="alphaUcPeriod"/>
            </a:pPr>
            <a:r>
              <a:rPr lang="en-US" sz="3600" dirty="0" smtClean="0"/>
              <a:t>Practicing her guitar</a:t>
            </a:r>
          </a:p>
          <a:p>
            <a:pPr marL="514350" indent="-514350">
              <a:buAutoNum type="alphaUcPeriod"/>
            </a:pPr>
            <a:r>
              <a:rPr lang="en-US" sz="3600" b="1" dirty="0" smtClean="0">
                <a:solidFill>
                  <a:srgbClr val="7030A0"/>
                </a:solidFill>
              </a:rPr>
              <a:t>Completing her calculus homework</a:t>
            </a:r>
          </a:p>
          <a:p>
            <a:pPr marL="514350" indent="-514350">
              <a:buAutoNum type="alphaUcPeriod"/>
            </a:pPr>
            <a:r>
              <a:rPr lang="en-US" sz="3600" dirty="0" smtClean="0"/>
              <a:t>The time it took her to do the quiz</a:t>
            </a:r>
          </a:p>
          <a:p>
            <a:pPr marL="514350" indent="-514350">
              <a:buAutoNum type="alphaUcPeriod"/>
            </a:pPr>
            <a:r>
              <a:rPr lang="en-US" sz="3600" dirty="0" smtClean="0"/>
              <a:t>Practicing her guitar and doing her calculus homework. </a:t>
            </a:r>
          </a:p>
        </p:txBody>
      </p:sp>
      <p:cxnSp>
        <p:nvCxnSpPr>
          <p:cNvPr id="3" name="Straight Arrow Connector 2"/>
          <p:cNvCxnSpPr/>
          <p:nvPr/>
        </p:nvCxnSpPr>
        <p:spPr>
          <a:xfrm flipH="1">
            <a:off x="4868214" y="2781837"/>
            <a:ext cx="1532586" cy="566670"/>
          </a:xfrm>
          <a:prstGeom prst="straightConnector1">
            <a:avLst/>
          </a:prstGeom>
          <a:ln w="762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00070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latin typeface="Aharoni" panose="02010803020104030203" pitchFamily="2" charset="-79"/>
                <a:cs typeface="Aharoni" panose="02010803020104030203" pitchFamily="2" charset="-79"/>
              </a:rPr>
              <a:t>Do Now for </a:t>
            </a:r>
            <a:r>
              <a:rPr lang="en-US" sz="5400" b="1" dirty="0" err="1" smtClean="0">
                <a:latin typeface="Aharoni" panose="02010803020104030203" pitchFamily="2" charset="-79"/>
                <a:cs typeface="Aharoni" panose="02010803020104030203" pitchFamily="2" charset="-79"/>
              </a:rPr>
              <a:t>HUMPday</a:t>
            </a:r>
            <a:r>
              <a:rPr lang="en-US" sz="5400" b="1" dirty="0" smtClean="0">
                <a:latin typeface="Aharoni" panose="02010803020104030203" pitchFamily="2" charset="-79"/>
                <a:cs typeface="Aharoni" panose="02010803020104030203" pitchFamily="2" charset="-79"/>
              </a:rPr>
              <a:t>, September 14</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852160"/>
          </a:xfrm>
        </p:spPr>
        <p:txBody>
          <a:bodyPr>
            <a:normAutofit/>
          </a:bodyPr>
          <a:lstStyle/>
          <a:p>
            <a:pPr marL="0" indent="0">
              <a:buNone/>
            </a:pPr>
            <a:r>
              <a:rPr lang="en-US" dirty="0" smtClean="0"/>
              <a:t>Write the questions and the answer choices EVERY DAY. </a:t>
            </a:r>
          </a:p>
          <a:p>
            <a:pPr marL="0" indent="0">
              <a:buNone/>
            </a:pPr>
            <a:endParaRPr lang="en-US" dirty="0"/>
          </a:p>
          <a:p>
            <a:pPr marL="0" indent="0">
              <a:buNone/>
            </a:pPr>
            <a:r>
              <a:rPr lang="en-US" dirty="0" smtClean="0"/>
              <a:t>Over 80% of the people living in the </a:t>
            </a:r>
            <a:r>
              <a:rPr lang="en-US" dirty="0" err="1" smtClean="0"/>
              <a:t>Apac</a:t>
            </a:r>
            <a:r>
              <a:rPr lang="en-US" dirty="0" smtClean="0"/>
              <a:t> District in Uganda are farmers. However, profits are minimal due to the high cost  of farming with poor tools and manual labor. </a:t>
            </a:r>
            <a:r>
              <a:rPr lang="en-US" dirty="0" err="1" smtClean="0"/>
              <a:t>Apac</a:t>
            </a:r>
            <a:r>
              <a:rPr lang="en-US" dirty="0" smtClean="0"/>
              <a:t> would benefit from a stimulation of which type of resource?</a:t>
            </a:r>
          </a:p>
          <a:p>
            <a:pPr marL="0" indent="0">
              <a:buNone/>
            </a:pPr>
            <a:endParaRPr lang="en-US" dirty="0"/>
          </a:p>
          <a:p>
            <a:pPr marL="514350" indent="-514350">
              <a:buAutoNum type="alphaUcPeriod"/>
            </a:pPr>
            <a:r>
              <a:rPr lang="en-US" dirty="0" smtClean="0"/>
              <a:t>Capital</a:t>
            </a:r>
          </a:p>
          <a:p>
            <a:pPr marL="514350" indent="-514350">
              <a:buAutoNum type="alphaUcPeriod"/>
            </a:pPr>
            <a:r>
              <a:rPr lang="en-US" dirty="0" smtClean="0"/>
              <a:t>Human</a:t>
            </a:r>
          </a:p>
          <a:p>
            <a:pPr marL="514350" indent="-514350">
              <a:buAutoNum type="alphaUcPeriod"/>
            </a:pPr>
            <a:r>
              <a:rPr lang="en-US" dirty="0" smtClean="0"/>
              <a:t>Entrepreneurial </a:t>
            </a:r>
          </a:p>
          <a:p>
            <a:pPr marL="514350" indent="-514350">
              <a:buAutoNum type="alphaUcPeriod"/>
            </a:pPr>
            <a:r>
              <a:rPr lang="en-US" dirty="0" smtClean="0"/>
              <a:t>Natural </a:t>
            </a:r>
          </a:p>
        </p:txBody>
      </p:sp>
    </p:spTree>
    <p:extLst>
      <p:ext uri="{BB962C8B-B14F-4D97-AF65-F5344CB8AC3E}">
        <p14:creationId xmlns:p14="http://schemas.microsoft.com/office/powerpoint/2010/main" val="4051904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fontScale="90000"/>
          </a:bodyPr>
          <a:lstStyle/>
          <a:p>
            <a:pPr algn="ctr"/>
            <a:r>
              <a:rPr lang="en-US" sz="5400" b="1" dirty="0" smtClean="0">
                <a:solidFill>
                  <a:srgbClr val="7030A0"/>
                </a:solidFill>
                <a:latin typeface="Aharoni" panose="02010803020104030203" pitchFamily="2" charset="-79"/>
                <a:cs typeface="Aharoni" panose="02010803020104030203" pitchFamily="2" charset="-79"/>
              </a:rPr>
              <a:t>ANSWER</a:t>
            </a:r>
            <a:r>
              <a:rPr lang="en-US" sz="5400" b="1" dirty="0" smtClean="0">
                <a:latin typeface="Aharoni" panose="02010803020104030203" pitchFamily="2" charset="-79"/>
                <a:cs typeface="Aharoni" panose="02010803020104030203" pitchFamily="2" charset="-79"/>
              </a:rPr>
              <a:t> </a:t>
            </a:r>
            <a:r>
              <a:rPr lang="en-US" sz="5400" b="1" dirty="0" smtClean="0">
                <a:latin typeface="Aharoni" panose="02010803020104030203" pitchFamily="2" charset="-79"/>
                <a:cs typeface="Aharoni" panose="02010803020104030203" pitchFamily="2" charset="-79"/>
              </a:rPr>
              <a:t>for </a:t>
            </a:r>
            <a:r>
              <a:rPr lang="en-US" sz="5400" b="1" dirty="0" err="1" smtClean="0">
                <a:latin typeface="Aharoni" panose="02010803020104030203" pitchFamily="2" charset="-79"/>
                <a:cs typeface="Aharoni" panose="02010803020104030203" pitchFamily="2" charset="-79"/>
              </a:rPr>
              <a:t>HUMPday</a:t>
            </a:r>
            <a:r>
              <a:rPr lang="en-US" sz="5400" b="1" dirty="0" smtClean="0">
                <a:latin typeface="Aharoni" panose="02010803020104030203" pitchFamily="2" charset="-79"/>
                <a:cs typeface="Aharoni" panose="02010803020104030203" pitchFamily="2" charset="-79"/>
              </a:rPr>
              <a:t>, September 14</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852160"/>
          </a:xfrm>
        </p:spPr>
        <p:txBody>
          <a:bodyPr>
            <a:normAutofit/>
          </a:bodyPr>
          <a:lstStyle/>
          <a:p>
            <a:pPr marL="0" indent="0">
              <a:buNone/>
            </a:pPr>
            <a:r>
              <a:rPr lang="en-US" dirty="0" smtClean="0"/>
              <a:t>Write the questions and the answer choices EVERY DAY. </a:t>
            </a:r>
          </a:p>
          <a:p>
            <a:pPr marL="0" indent="0">
              <a:buNone/>
            </a:pPr>
            <a:endParaRPr lang="en-US" dirty="0"/>
          </a:p>
          <a:p>
            <a:pPr marL="0" indent="0">
              <a:buNone/>
            </a:pPr>
            <a:r>
              <a:rPr lang="en-US" dirty="0" smtClean="0"/>
              <a:t>Over 80% of the people living in the </a:t>
            </a:r>
            <a:r>
              <a:rPr lang="en-US" dirty="0" err="1" smtClean="0"/>
              <a:t>Apac</a:t>
            </a:r>
            <a:r>
              <a:rPr lang="en-US" dirty="0" smtClean="0"/>
              <a:t> District in Uganda are farmers. However, profits are minimal due to the </a:t>
            </a:r>
            <a:r>
              <a:rPr lang="en-US" b="1" dirty="0" smtClean="0">
                <a:solidFill>
                  <a:srgbClr val="FF0000"/>
                </a:solidFill>
              </a:rPr>
              <a:t>high cost  of farming with poor tools and manual labor. </a:t>
            </a:r>
            <a:r>
              <a:rPr lang="en-US" dirty="0" err="1" smtClean="0"/>
              <a:t>Apac</a:t>
            </a:r>
            <a:r>
              <a:rPr lang="en-US" dirty="0" smtClean="0"/>
              <a:t> would benefit from a </a:t>
            </a:r>
            <a:r>
              <a:rPr lang="en-US" b="1" dirty="0" smtClean="0">
                <a:solidFill>
                  <a:srgbClr val="FF0000"/>
                </a:solidFill>
              </a:rPr>
              <a:t>stimulation of which type of </a:t>
            </a:r>
            <a:r>
              <a:rPr lang="en-US" b="1" u="sng" dirty="0" smtClean="0">
                <a:solidFill>
                  <a:srgbClr val="FF0000"/>
                </a:solidFill>
              </a:rPr>
              <a:t>resource</a:t>
            </a:r>
            <a:r>
              <a:rPr lang="en-US" dirty="0" smtClean="0"/>
              <a:t>?</a:t>
            </a:r>
          </a:p>
          <a:p>
            <a:pPr marL="0" indent="0">
              <a:buNone/>
            </a:pPr>
            <a:endParaRPr lang="en-US" dirty="0"/>
          </a:p>
          <a:p>
            <a:pPr marL="514350" indent="-514350">
              <a:buAutoNum type="alphaUcPeriod"/>
            </a:pPr>
            <a:r>
              <a:rPr lang="en-US" b="1" dirty="0" smtClean="0">
                <a:solidFill>
                  <a:srgbClr val="7030A0"/>
                </a:solidFill>
              </a:rPr>
              <a:t>Capital</a:t>
            </a:r>
          </a:p>
          <a:p>
            <a:pPr marL="514350" indent="-514350">
              <a:buAutoNum type="alphaUcPeriod"/>
            </a:pPr>
            <a:r>
              <a:rPr lang="en-US" dirty="0" smtClean="0"/>
              <a:t>Human</a:t>
            </a:r>
          </a:p>
          <a:p>
            <a:pPr marL="514350" indent="-514350">
              <a:buAutoNum type="alphaUcPeriod"/>
            </a:pPr>
            <a:r>
              <a:rPr lang="en-US" dirty="0" smtClean="0"/>
              <a:t>Entrepreneurial </a:t>
            </a:r>
          </a:p>
          <a:p>
            <a:pPr marL="514350" indent="-514350">
              <a:buAutoNum type="alphaUcPeriod"/>
            </a:pPr>
            <a:r>
              <a:rPr lang="en-US" dirty="0" smtClean="0"/>
              <a:t>Natural </a:t>
            </a:r>
          </a:p>
        </p:txBody>
      </p:sp>
    </p:spTree>
    <p:extLst>
      <p:ext uri="{BB962C8B-B14F-4D97-AF65-F5344CB8AC3E}">
        <p14:creationId xmlns:p14="http://schemas.microsoft.com/office/powerpoint/2010/main" val="257515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latin typeface="Aharoni" panose="02010803020104030203" pitchFamily="2" charset="-79"/>
                <a:cs typeface="Aharoni" panose="02010803020104030203" pitchFamily="2" charset="-79"/>
              </a:rPr>
              <a:t>Do Now </a:t>
            </a:r>
            <a:r>
              <a:rPr lang="en-US" sz="5400" b="1" dirty="0" smtClean="0">
                <a:latin typeface="Aharoni" panose="02010803020104030203" pitchFamily="2" charset="-79"/>
                <a:cs typeface="Aharoni" panose="02010803020104030203" pitchFamily="2" charset="-79"/>
              </a:rPr>
              <a:t>for Thursday, September 15</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852160"/>
          </a:xfrm>
        </p:spPr>
        <p:txBody>
          <a:bodyPr>
            <a:normAutofit/>
          </a:bodyPr>
          <a:lstStyle/>
          <a:p>
            <a:pPr marL="0" indent="0">
              <a:buNone/>
            </a:pPr>
            <a:r>
              <a:rPr lang="en-US" dirty="0" smtClean="0"/>
              <a:t>Write the questions and the answer choices EVERY DAY. </a:t>
            </a:r>
          </a:p>
          <a:p>
            <a:pPr marL="0" indent="0">
              <a:buNone/>
            </a:pPr>
            <a:endParaRPr lang="en-US" dirty="0"/>
          </a:p>
          <a:p>
            <a:pPr marL="0" indent="0">
              <a:buNone/>
            </a:pPr>
            <a:r>
              <a:rPr lang="en-US" sz="4000" dirty="0" smtClean="0"/>
              <a:t>Which BEST</a:t>
            </a:r>
            <a:r>
              <a:rPr lang="en-US" sz="4000" dirty="0" smtClean="0">
                <a:solidFill>
                  <a:srgbClr val="FF0000"/>
                </a:solidFill>
              </a:rPr>
              <a:t> </a:t>
            </a:r>
            <a:r>
              <a:rPr lang="en-US" sz="4000" dirty="0" smtClean="0"/>
              <a:t>describes entrepreneurship?</a:t>
            </a:r>
          </a:p>
          <a:p>
            <a:pPr marL="514350" indent="-514350">
              <a:buAutoNum type="alphaUcPeriod"/>
            </a:pPr>
            <a:r>
              <a:rPr lang="en-US" sz="4000" dirty="0" smtClean="0"/>
              <a:t>Person who uses land, labor, and capital in their job</a:t>
            </a:r>
          </a:p>
          <a:p>
            <a:pPr marL="514350" indent="-514350">
              <a:buAutoNum type="alphaUcPeriod"/>
            </a:pPr>
            <a:r>
              <a:rPr lang="en-US" sz="4000" dirty="0" smtClean="0"/>
              <a:t>Person willing to take a risk by combining resources to produce a good. </a:t>
            </a:r>
          </a:p>
          <a:p>
            <a:pPr marL="514350" indent="-514350">
              <a:buAutoNum type="alphaUcPeriod"/>
            </a:pPr>
            <a:r>
              <a:rPr lang="en-US" sz="4000" dirty="0" smtClean="0"/>
              <a:t>The ability of a person to work more efficiently than another person</a:t>
            </a:r>
          </a:p>
          <a:p>
            <a:pPr marL="514350" indent="-514350">
              <a:buAutoNum type="alphaUcPeriod"/>
            </a:pPr>
            <a:r>
              <a:rPr lang="en-US" sz="4000" dirty="0" smtClean="0"/>
              <a:t>The physical and mental talents of workers</a:t>
            </a:r>
          </a:p>
        </p:txBody>
      </p:sp>
    </p:spTree>
    <p:extLst>
      <p:ext uri="{BB962C8B-B14F-4D97-AF65-F5344CB8AC3E}">
        <p14:creationId xmlns:p14="http://schemas.microsoft.com/office/powerpoint/2010/main" val="573585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solidFill>
                  <a:srgbClr val="7030A0"/>
                </a:solidFill>
                <a:latin typeface="Aharoni" panose="02010803020104030203" pitchFamily="2" charset="-79"/>
                <a:cs typeface="Aharoni" panose="02010803020104030203" pitchFamily="2" charset="-79"/>
              </a:rPr>
              <a:t>ANSWER</a:t>
            </a:r>
            <a:r>
              <a:rPr lang="en-US" sz="5400" b="1" dirty="0" smtClean="0">
                <a:latin typeface="Aharoni" panose="02010803020104030203" pitchFamily="2" charset="-79"/>
                <a:cs typeface="Aharoni" panose="02010803020104030203" pitchFamily="2" charset="-79"/>
              </a:rPr>
              <a:t> </a:t>
            </a:r>
            <a:r>
              <a:rPr lang="en-US" sz="5400" b="1" dirty="0" smtClean="0">
                <a:latin typeface="Aharoni" panose="02010803020104030203" pitchFamily="2" charset="-79"/>
                <a:cs typeface="Aharoni" panose="02010803020104030203" pitchFamily="2" charset="-79"/>
              </a:rPr>
              <a:t>for Thursday, September 15</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852160"/>
          </a:xfrm>
        </p:spPr>
        <p:txBody>
          <a:bodyPr>
            <a:normAutofit/>
          </a:bodyPr>
          <a:lstStyle/>
          <a:p>
            <a:pPr marL="0" indent="0">
              <a:buNone/>
            </a:pPr>
            <a:r>
              <a:rPr lang="en-US" dirty="0" smtClean="0"/>
              <a:t>Write the questions and the answer choices EVERY DAY. </a:t>
            </a:r>
          </a:p>
          <a:p>
            <a:pPr marL="0" indent="0">
              <a:buNone/>
            </a:pPr>
            <a:endParaRPr lang="en-US" dirty="0"/>
          </a:p>
          <a:p>
            <a:pPr marL="0" indent="0">
              <a:buNone/>
            </a:pPr>
            <a:r>
              <a:rPr lang="en-US" sz="4000" dirty="0" smtClean="0"/>
              <a:t>Which </a:t>
            </a:r>
            <a:r>
              <a:rPr lang="en-US" sz="4000" b="1" dirty="0" smtClean="0">
                <a:solidFill>
                  <a:srgbClr val="FF0000"/>
                </a:solidFill>
              </a:rPr>
              <a:t>BEST</a:t>
            </a:r>
            <a:r>
              <a:rPr lang="en-US" sz="4000" dirty="0" smtClean="0">
                <a:solidFill>
                  <a:srgbClr val="FF0000"/>
                </a:solidFill>
              </a:rPr>
              <a:t> </a:t>
            </a:r>
            <a:r>
              <a:rPr lang="en-US" sz="4000" dirty="0" smtClean="0"/>
              <a:t>describes </a:t>
            </a:r>
            <a:r>
              <a:rPr lang="en-US" sz="4000" b="1" dirty="0" smtClean="0">
                <a:solidFill>
                  <a:srgbClr val="FF0000"/>
                </a:solidFill>
              </a:rPr>
              <a:t>entrepreneurship</a:t>
            </a:r>
            <a:r>
              <a:rPr lang="en-US" sz="4000" dirty="0" smtClean="0"/>
              <a:t>?</a:t>
            </a:r>
          </a:p>
          <a:p>
            <a:pPr marL="514350" indent="-514350">
              <a:buAutoNum type="alphaUcPeriod"/>
            </a:pPr>
            <a:r>
              <a:rPr lang="en-US" sz="4000" dirty="0" smtClean="0"/>
              <a:t>Person who uses land, labor, and capital in their job</a:t>
            </a:r>
          </a:p>
          <a:p>
            <a:pPr marL="514350" indent="-514350">
              <a:buAutoNum type="alphaUcPeriod"/>
            </a:pPr>
            <a:r>
              <a:rPr lang="en-US" sz="4000" b="1" dirty="0" smtClean="0">
                <a:solidFill>
                  <a:srgbClr val="7030A0"/>
                </a:solidFill>
              </a:rPr>
              <a:t>Person willing to take a </a:t>
            </a:r>
            <a:r>
              <a:rPr lang="en-US" sz="4000" b="1" u="sng" dirty="0" smtClean="0">
                <a:solidFill>
                  <a:srgbClr val="7030A0"/>
                </a:solidFill>
              </a:rPr>
              <a:t>risk</a:t>
            </a:r>
            <a:r>
              <a:rPr lang="en-US" sz="4000" b="1" dirty="0" smtClean="0">
                <a:solidFill>
                  <a:srgbClr val="7030A0"/>
                </a:solidFill>
              </a:rPr>
              <a:t> by </a:t>
            </a:r>
            <a:r>
              <a:rPr lang="en-US" sz="4000" b="1" u="sng" dirty="0" smtClean="0">
                <a:solidFill>
                  <a:srgbClr val="7030A0"/>
                </a:solidFill>
              </a:rPr>
              <a:t>combining resources to produce a good. </a:t>
            </a:r>
          </a:p>
          <a:p>
            <a:pPr marL="514350" indent="-514350">
              <a:buAutoNum type="alphaUcPeriod"/>
            </a:pPr>
            <a:r>
              <a:rPr lang="en-US" sz="4000" dirty="0" smtClean="0"/>
              <a:t>The ability of a person to work more efficiently than another person</a:t>
            </a:r>
          </a:p>
          <a:p>
            <a:pPr marL="514350" indent="-514350">
              <a:buAutoNum type="alphaUcPeriod"/>
            </a:pPr>
            <a:r>
              <a:rPr lang="en-US" sz="4000" dirty="0" smtClean="0"/>
              <a:t>The physical and mental talents of workers</a:t>
            </a:r>
          </a:p>
        </p:txBody>
      </p:sp>
    </p:spTree>
    <p:extLst>
      <p:ext uri="{BB962C8B-B14F-4D97-AF65-F5344CB8AC3E}">
        <p14:creationId xmlns:p14="http://schemas.microsoft.com/office/powerpoint/2010/main" val="129745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1325563"/>
          </a:xfrm>
        </p:spPr>
        <p:txBody>
          <a:bodyPr>
            <a:normAutofit/>
          </a:bodyPr>
          <a:lstStyle/>
          <a:p>
            <a:pPr algn="ctr"/>
            <a:r>
              <a:rPr lang="en-US" sz="5400" b="1" dirty="0" smtClean="0">
                <a:latin typeface="Aharoni" panose="02010803020104030203" pitchFamily="2" charset="-79"/>
                <a:cs typeface="Aharoni" panose="02010803020104030203" pitchFamily="2" charset="-79"/>
              </a:rPr>
              <a:t>Do Now for </a:t>
            </a:r>
            <a:r>
              <a:rPr lang="en-US" sz="5400" b="1" dirty="0" err="1" smtClean="0">
                <a:latin typeface="Aharoni" panose="02010803020104030203" pitchFamily="2" charset="-79"/>
                <a:cs typeface="Aharoni" panose="02010803020104030203" pitchFamily="2" charset="-79"/>
              </a:rPr>
              <a:t>TGIFday</a:t>
            </a:r>
            <a:r>
              <a:rPr lang="en-US" sz="5400" b="1" dirty="0" smtClean="0">
                <a:latin typeface="Aharoni" panose="02010803020104030203" pitchFamily="2" charset="-79"/>
                <a:cs typeface="Aharoni" panose="02010803020104030203" pitchFamily="2" charset="-79"/>
              </a:rPr>
              <a:t>, September 16</a:t>
            </a:r>
            <a:endParaRPr lang="en-US" sz="5400" b="1"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0" y="1005840"/>
            <a:ext cx="12192000" cy="5852160"/>
          </a:xfrm>
        </p:spPr>
        <p:txBody>
          <a:bodyPr>
            <a:normAutofit/>
          </a:bodyPr>
          <a:lstStyle/>
          <a:p>
            <a:pPr marL="0" indent="0">
              <a:buNone/>
            </a:pPr>
            <a:r>
              <a:rPr lang="en-US" dirty="0" smtClean="0"/>
              <a:t>Write the questions and the answer choices EVERY DAY. </a:t>
            </a:r>
          </a:p>
          <a:p>
            <a:pPr marL="0" indent="0">
              <a:buNone/>
            </a:pPr>
            <a:endParaRPr lang="en-US" dirty="0"/>
          </a:p>
        </p:txBody>
      </p:sp>
      <p:pic>
        <p:nvPicPr>
          <p:cNvPr id="2" name="Picture 1"/>
          <p:cNvPicPr>
            <a:picLocks noChangeAspect="1"/>
          </p:cNvPicPr>
          <p:nvPr/>
        </p:nvPicPr>
        <p:blipFill>
          <a:blip r:embed="rId2"/>
          <a:stretch>
            <a:fillRect/>
          </a:stretch>
        </p:blipFill>
        <p:spPr>
          <a:xfrm>
            <a:off x="0" y="1841681"/>
            <a:ext cx="12277853" cy="3412900"/>
          </a:xfrm>
          <a:prstGeom prst="rect">
            <a:avLst/>
          </a:prstGeom>
        </p:spPr>
      </p:pic>
    </p:spTree>
    <p:extLst>
      <p:ext uri="{BB962C8B-B14F-4D97-AF65-F5344CB8AC3E}">
        <p14:creationId xmlns:p14="http://schemas.microsoft.com/office/powerpoint/2010/main" val="87134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675</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Aharoni</vt:lpstr>
      <vt:lpstr>Arial</vt:lpstr>
      <vt:lpstr>Calibri</vt:lpstr>
      <vt:lpstr>Calibri Light</vt:lpstr>
      <vt:lpstr>Office Theme</vt:lpstr>
      <vt:lpstr>Do Now for Monday, September 12</vt:lpstr>
      <vt:lpstr>ANSWER for Monday, September 12</vt:lpstr>
      <vt:lpstr>Do Now for Tuesday, September 13</vt:lpstr>
      <vt:lpstr>ANSWER for Tuesday, September 13</vt:lpstr>
      <vt:lpstr>Do Now for HUMPday, September 14</vt:lpstr>
      <vt:lpstr>ANSWER for HUMPday, September 14</vt:lpstr>
      <vt:lpstr>Do Now for Thursday, September 15</vt:lpstr>
      <vt:lpstr>ANSWER for Thursday, September 15</vt:lpstr>
      <vt:lpstr>Do Now for TGIFday, September 16</vt:lpstr>
      <vt:lpstr>ANSWER for TGIFday, September 16</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for Monday, September 12</dc:title>
  <dc:creator>Cheatham Lisa K</dc:creator>
  <cp:lastModifiedBy>Cheatham Lisa K</cp:lastModifiedBy>
  <cp:revision>7</cp:revision>
  <dcterms:created xsi:type="dcterms:W3CDTF">2016-09-11T17:59:39Z</dcterms:created>
  <dcterms:modified xsi:type="dcterms:W3CDTF">2016-09-11T18:34:49Z</dcterms:modified>
</cp:coreProperties>
</file>