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64"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72"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3731288-D2BA-48EE-90D3-0084F633F938}"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7363-D906-4FD8-92AE-DD29BA16C90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731288-D2BA-48EE-90D3-0084F633F938}"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7363-D906-4FD8-92AE-DD29BA16C9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731288-D2BA-48EE-90D3-0084F633F938}" type="datetimeFigureOut">
              <a:rPr lang="en-US" smtClean="0"/>
              <a:pPr/>
              <a:t>8/16/2016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81C7363-D906-4FD8-92AE-DD29BA16C9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731288-D2BA-48EE-90D3-0084F633F938}"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7363-D906-4FD8-92AE-DD29BA16C9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3731288-D2BA-48EE-90D3-0084F633F938}"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7363-D906-4FD8-92AE-DD29BA16C9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731288-D2BA-48EE-90D3-0084F633F938}"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C7363-D906-4FD8-92AE-DD29BA16C9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3731288-D2BA-48EE-90D3-0084F633F938}" type="datetimeFigureOut">
              <a:rPr lang="en-US" smtClean="0"/>
              <a:pPr/>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C7363-D906-4FD8-92AE-DD29BA16C9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731288-D2BA-48EE-90D3-0084F633F938}" type="datetimeFigureOut">
              <a:rPr lang="en-US" smtClean="0"/>
              <a:pPr/>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C7363-D906-4FD8-92AE-DD29BA16C9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31288-D2BA-48EE-90D3-0084F633F938}" type="datetimeFigureOut">
              <a:rPr lang="en-US" smtClean="0"/>
              <a:pPr/>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C7363-D906-4FD8-92AE-DD29BA16C9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731288-D2BA-48EE-90D3-0084F633F938}"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C7363-D906-4FD8-92AE-DD29BA16C90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3731288-D2BA-48EE-90D3-0084F633F938}" type="datetimeFigureOut">
              <a:rPr lang="en-US" smtClean="0"/>
              <a:pPr/>
              <a:t>8/16/2016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81C7363-D906-4FD8-92AE-DD29BA16C90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3731288-D2BA-48EE-90D3-0084F633F938}" type="datetimeFigureOut">
              <a:rPr lang="en-US" smtClean="0"/>
              <a:pPr/>
              <a:t>8/16/2016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81C7363-D906-4FD8-92AE-DD29BA16C9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Cambria" pitchFamily="18" charset="0"/>
              </a:rPr>
              <a:t>Do Now:</a:t>
            </a:r>
            <a:r>
              <a:rPr lang="en-US" sz="5400" b="0" dirty="0" smtClean="0">
                <a:latin typeface="Cambria" pitchFamily="18" charset="0"/>
              </a:rPr>
              <a:t> </a:t>
            </a:r>
            <a:r>
              <a:rPr lang="en-US" sz="5400" b="0" dirty="0" smtClean="0">
                <a:latin typeface="Cambria" pitchFamily="18" charset="0"/>
              </a:rPr>
              <a:t>8/17/16</a:t>
            </a:r>
            <a:endParaRPr lang="en-US" sz="5400" dirty="0">
              <a:latin typeface="Cambria" pitchFamily="18" charset="0"/>
            </a:endParaRPr>
          </a:p>
        </p:txBody>
      </p:sp>
      <p:sp>
        <p:nvSpPr>
          <p:cNvPr id="4" name="Content Placeholder 3"/>
          <p:cNvSpPr>
            <a:spLocks noGrp="1"/>
          </p:cNvSpPr>
          <p:nvPr>
            <p:ph sz="half" idx="1"/>
          </p:nvPr>
        </p:nvSpPr>
        <p:spPr/>
        <p:txBody>
          <a:bodyPr>
            <a:normAutofit fontScale="92500"/>
          </a:bodyPr>
          <a:lstStyle/>
          <a:p>
            <a:pPr algn="ctr">
              <a:buNone/>
            </a:pPr>
            <a:r>
              <a:rPr lang="en-US" dirty="0" smtClean="0">
                <a:latin typeface="Cambria" pitchFamily="18" charset="0"/>
              </a:rPr>
              <a:t>Picture the coolest pair of </a:t>
            </a:r>
            <a:r>
              <a:rPr lang="en-US" b="1" dirty="0" smtClean="0">
                <a:latin typeface="Cambria" pitchFamily="18" charset="0"/>
              </a:rPr>
              <a:t>sneakers</a:t>
            </a:r>
            <a:r>
              <a:rPr lang="en-US" dirty="0" smtClean="0">
                <a:latin typeface="Cambria" pitchFamily="18" charset="0"/>
              </a:rPr>
              <a:t> you’ve ever seen. How do you think they were created?</a:t>
            </a:r>
          </a:p>
          <a:p>
            <a:pPr algn="ctr">
              <a:buNone/>
            </a:pPr>
            <a:endParaRPr lang="en-US" dirty="0" smtClean="0">
              <a:latin typeface="Cambria" pitchFamily="18" charset="0"/>
            </a:endParaRPr>
          </a:p>
          <a:p>
            <a:pPr algn="ctr">
              <a:buNone/>
            </a:pPr>
            <a:r>
              <a:rPr lang="en-US" b="1" i="1" dirty="0" smtClean="0">
                <a:latin typeface="Cambria" pitchFamily="18" charset="0"/>
              </a:rPr>
              <a:t>Or</a:t>
            </a:r>
          </a:p>
          <a:p>
            <a:pPr algn="ctr">
              <a:buNone/>
            </a:pPr>
            <a:endParaRPr lang="en-US" dirty="0" smtClean="0">
              <a:latin typeface="Cambria" pitchFamily="18" charset="0"/>
            </a:endParaRPr>
          </a:p>
          <a:p>
            <a:pPr algn="ctr">
              <a:buNone/>
            </a:pPr>
            <a:r>
              <a:rPr lang="en-US" dirty="0" smtClean="0">
                <a:latin typeface="Cambria" pitchFamily="18" charset="0"/>
              </a:rPr>
              <a:t>Design your own custom-made </a:t>
            </a:r>
            <a:r>
              <a:rPr lang="en-US" b="1" dirty="0" smtClean="0">
                <a:latin typeface="Cambria" pitchFamily="18" charset="0"/>
              </a:rPr>
              <a:t>sneakers</a:t>
            </a:r>
            <a:r>
              <a:rPr lang="en-US" dirty="0" smtClean="0">
                <a:latin typeface="Cambria" pitchFamily="18" charset="0"/>
              </a:rPr>
              <a:t> and describe your design in words. </a:t>
            </a:r>
            <a:endParaRPr lang="en-US" dirty="0">
              <a:latin typeface="Cambria" pitchFamily="18" charset="0"/>
            </a:endParaRPr>
          </a:p>
        </p:txBody>
      </p:sp>
      <p:pic>
        <p:nvPicPr>
          <p:cNvPr id="6" name="Content Placeholder 5" descr="FileAir_Jordan_VII_(Maillot_N%C2%B09_de_la_Dream_Team).jpg"/>
          <p:cNvPicPr>
            <a:picLocks noGrp="1" noChangeAspect="1"/>
          </p:cNvPicPr>
          <p:nvPr>
            <p:ph sz="half" idx="2"/>
          </p:nvPr>
        </p:nvPicPr>
        <p:blipFill>
          <a:blip r:embed="rId2" cstate="print"/>
          <a:stretch>
            <a:fillRect/>
          </a:stretch>
        </p:blipFill>
        <p:spPr>
          <a:xfrm>
            <a:off x="4876800" y="2362200"/>
            <a:ext cx="3840593" cy="3686969"/>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371600" y="381000"/>
            <a:ext cx="6604000" cy="4953000"/>
          </a:xfrm>
          <a:prstGeom prst="rect">
            <a:avLst/>
          </a:prstGeom>
          <a:noFill/>
          <a:ln w="9525">
            <a:noFill/>
            <a:miter lim="800000"/>
            <a:headEnd/>
            <a:tailEnd/>
          </a:ln>
        </p:spPr>
      </p:pic>
      <p:sp>
        <p:nvSpPr>
          <p:cNvPr id="3" name="TextBox 2"/>
          <p:cNvSpPr txBox="1"/>
          <p:nvPr/>
        </p:nvSpPr>
        <p:spPr>
          <a:xfrm>
            <a:off x="2971800" y="5486400"/>
            <a:ext cx="3886200" cy="923330"/>
          </a:xfrm>
          <a:prstGeom prst="rect">
            <a:avLst/>
          </a:prstGeom>
          <a:noFill/>
        </p:spPr>
        <p:txBody>
          <a:bodyPr wrap="square" rtlCol="0">
            <a:spAutoFit/>
          </a:bodyPr>
          <a:lstStyle/>
          <a:p>
            <a:pPr algn="ctr"/>
            <a:r>
              <a:rPr lang="en-US" sz="5400" b="1" dirty="0" smtClean="0">
                <a:solidFill>
                  <a:schemeClr val="bg1"/>
                </a:solidFill>
                <a:latin typeface="Cambria" pitchFamily="18" charset="0"/>
              </a:rPr>
              <a:t>Laptop</a:t>
            </a:r>
            <a:endParaRPr lang="en-US" sz="5400" b="1" dirty="0">
              <a:solidFill>
                <a:schemeClr val="bg1"/>
              </a:solidFill>
              <a:latin typeface="Cambria" pitchFamily="18" charset="0"/>
            </a:endParaRPr>
          </a:p>
        </p:txBody>
      </p:sp>
      <p:sp>
        <p:nvSpPr>
          <p:cNvPr id="4" name="Oval 3"/>
          <p:cNvSpPr/>
          <p:nvPr/>
        </p:nvSpPr>
        <p:spPr>
          <a:xfrm>
            <a:off x="6096000" y="4876800"/>
            <a:ext cx="2667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00800" y="5257800"/>
            <a:ext cx="2057400" cy="646331"/>
          </a:xfrm>
          <a:prstGeom prst="rect">
            <a:avLst/>
          </a:prstGeom>
          <a:noFill/>
        </p:spPr>
        <p:txBody>
          <a:bodyPr wrap="square" rtlCol="0">
            <a:spAutoFit/>
          </a:bodyPr>
          <a:lstStyle/>
          <a:p>
            <a:pPr algn="ctr"/>
            <a:r>
              <a:rPr lang="en-US" sz="3600" dirty="0" smtClean="0">
                <a:latin typeface="Cambria" pitchFamily="18" charset="0"/>
              </a:rPr>
              <a:t>CAPITAL</a:t>
            </a:r>
            <a:endParaRPr lang="en-US" sz="3600"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9" name="Picture 3" descr="C:\Documents and Settings\Brysonm\Desktop\MichaelScott.png"/>
          <p:cNvPicPr>
            <a:picLocks noChangeAspect="1" noChangeArrowheads="1"/>
          </p:cNvPicPr>
          <p:nvPr/>
        </p:nvPicPr>
        <p:blipFill>
          <a:blip r:embed="rId2" cstate="print"/>
          <a:srcRect/>
          <a:stretch>
            <a:fillRect/>
          </a:stretch>
        </p:blipFill>
        <p:spPr bwMode="auto">
          <a:xfrm>
            <a:off x="1219200" y="381000"/>
            <a:ext cx="5253318" cy="4724400"/>
          </a:xfrm>
          <a:prstGeom prst="rect">
            <a:avLst/>
          </a:prstGeom>
          <a:noFill/>
        </p:spPr>
      </p:pic>
      <p:sp>
        <p:nvSpPr>
          <p:cNvPr id="4" name="TextBox 3"/>
          <p:cNvSpPr txBox="1"/>
          <p:nvPr/>
        </p:nvSpPr>
        <p:spPr>
          <a:xfrm>
            <a:off x="0" y="5029200"/>
            <a:ext cx="7620000" cy="1754326"/>
          </a:xfrm>
          <a:prstGeom prst="rect">
            <a:avLst/>
          </a:prstGeom>
          <a:noFill/>
        </p:spPr>
        <p:txBody>
          <a:bodyPr wrap="square" rtlCol="0">
            <a:spAutoFit/>
          </a:bodyPr>
          <a:lstStyle/>
          <a:p>
            <a:pPr algn="ctr"/>
            <a:r>
              <a:rPr lang="en-US" sz="5400" dirty="0" smtClean="0">
                <a:solidFill>
                  <a:schemeClr val="bg1"/>
                </a:solidFill>
                <a:latin typeface="Cambria" pitchFamily="18" charset="0"/>
              </a:rPr>
              <a:t>Founder of a Paper Company</a:t>
            </a:r>
            <a:endParaRPr lang="en-US" sz="5400" dirty="0">
              <a:solidFill>
                <a:schemeClr val="bg1"/>
              </a:solidFill>
              <a:latin typeface="Cambria" pitchFamily="18" charset="0"/>
            </a:endParaRPr>
          </a:p>
        </p:txBody>
      </p:sp>
      <p:sp>
        <p:nvSpPr>
          <p:cNvPr id="6" name="Oval 5"/>
          <p:cNvSpPr/>
          <p:nvPr/>
        </p:nvSpPr>
        <p:spPr>
          <a:xfrm>
            <a:off x="6172200" y="3886200"/>
            <a:ext cx="2667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8400" y="4495800"/>
            <a:ext cx="2590800" cy="400110"/>
          </a:xfrm>
          <a:prstGeom prst="rect">
            <a:avLst/>
          </a:prstGeom>
          <a:noFill/>
        </p:spPr>
        <p:txBody>
          <a:bodyPr wrap="square" rtlCol="0">
            <a:spAutoFit/>
          </a:bodyPr>
          <a:lstStyle/>
          <a:p>
            <a:r>
              <a:rPr lang="en-US" sz="2000" dirty="0" smtClean="0">
                <a:latin typeface="Cambria" pitchFamily="18" charset="0"/>
              </a:rPr>
              <a:t>ENTREPRENEURSHIP</a:t>
            </a:r>
            <a:endParaRPr lang="en-US" sz="2000"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447800" y="457200"/>
            <a:ext cx="6317110" cy="4285726"/>
          </a:xfrm>
          <a:prstGeom prst="rect">
            <a:avLst/>
          </a:prstGeom>
          <a:noFill/>
          <a:ln w="9525">
            <a:noFill/>
            <a:miter lim="800000"/>
            <a:headEnd/>
            <a:tailEnd/>
          </a:ln>
        </p:spPr>
      </p:pic>
      <p:sp>
        <p:nvSpPr>
          <p:cNvPr id="3" name="TextBox 2"/>
          <p:cNvSpPr txBox="1"/>
          <p:nvPr/>
        </p:nvSpPr>
        <p:spPr>
          <a:xfrm>
            <a:off x="2209800" y="4876800"/>
            <a:ext cx="4800600" cy="923330"/>
          </a:xfrm>
          <a:prstGeom prst="rect">
            <a:avLst/>
          </a:prstGeom>
          <a:noFill/>
        </p:spPr>
        <p:txBody>
          <a:bodyPr wrap="square" rtlCol="0">
            <a:spAutoFit/>
          </a:bodyPr>
          <a:lstStyle/>
          <a:p>
            <a:pPr algn="ctr"/>
            <a:r>
              <a:rPr lang="en-US" sz="5400" dirty="0" smtClean="0">
                <a:solidFill>
                  <a:schemeClr val="bg1"/>
                </a:solidFill>
                <a:latin typeface="Cambria" pitchFamily="18" charset="0"/>
              </a:rPr>
              <a:t>Trees</a:t>
            </a:r>
            <a:endParaRPr lang="en-US" sz="5400" dirty="0">
              <a:solidFill>
                <a:schemeClr val="bg1"/>
              </a:solidFill>
              <a:latin typeface="Cambria" pitchFamily="18" charset="0"/>
            </a:endParaRPr>
          </a:p>
        </p:txBody>
      </p:sp>
      <p:sp>
        <p:nvSpPr>
          <p:cNvPr id="5" name="Oval 4"/>
          <p:cNvSpPr/>
          <p:nvPr/>
        </p:nvSpPr>
        <p:spPr>
          <a:xfrm>
            <a:off x="6019800" y="4114800"/>
            <a:ext cx="2667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0" y="4495800"/>
            <a:ext cx="2667000" cy="769441"/>
          </a:xfrm>
          <a:prstGeom prst="rect">
            <a:avLst/>
          </a:prstGeom>
          <a:noFill/>
        </p:spPr>
        <p:txBody>
          <a:bodyPr wrap="square" rtlCol="0">
            <a:spAutoFit/>
          </a:bodyPr>
          <a:lstStyle/>
          <a:p>
            <a:pPr algn="ctr"/>
            <a:r>
              <a:rPr lang="en-US" sz="4400" dirty="0" smtClean="0">
                <a:latin typeface="Cambria" pitchFamily="18" charset="0"/>
              </a:rPr>
              <a:t>LAND</a:t>
            </a:r>
            <a:endParaRPr lang="en-US" sz="4400"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752600" y="304800"/>
            <a:ext cx="6019800" cy="5029200"/>
          </a:xfrm>
          <a:prstGeom prst="rect">
            <a:avLst/>
          </a:prstGeom>
          <a:noFill/>
          <a:ln w="9525">
            <a:noFill/>
            <a:miter lim="800000"/>
            <a:headEnd/>
            <a:tailEnd/>
          </a:ln>
        </p:spPr>
      </p:pic>
      <p:sp>
        <p:nvSpPr>
          <p:cNvPr id="3" name="TextBox 2"/>
          <p:cNvSpPr txBox="1"/>
          <p:nvPr/>
        </p:nvSpPr>
        <p:spPr>
          <a:xfrm>
            <a:off x="0" y="5486400"/>
            <a:ext cx="9144000" cy="923330"/>
          </a:xfrm>
          <a:prstGeom prst="rect">
            <a:avLst/>
          </a:prstGeom>
          <a:noFill/>
        </p:spPr>
        <p:txBody>
          <a:bodyPr wrap="square" rtlCol="0">
            <a:spAutoFit/>
          </a:bodyPr>
          <a:lstStyle/>
          <a:p>
            <a:pPr algn="ctr"/>
            <a:r>
              <a:rPr lang="en-US" sz="5400" dirty="0" smtClean="0">
                <a:solidFill>
                  <a:schemeClr val="bg1"/>
                </a:solidFill>
                <a:latin typeface="Cambria" pitchFamily="18" charset="0"/>
              </a:rPr>
              <a:t>Steve Jobs, creator of the iPod</a:t>
            </a:r>
            <a:endParaRPr lang="en-US" sz="5400" dirty="0">
              <a:solidFill>
                <a:schemeClr val="bg1"/>
              </a:solidFill>
              <a:latin typeface="Cambria" pitchFamily="18" charset="0"/>
            </a:endParaRPr>
          </a:p>
        </p:txBody>
      </p:sp>
      <p:sp>
        <p:nvSpPr>
          <p:cNvPr id="4" name="Oval 3"/>
          <p:cNvSpPr/>
          <p:nvPr/>
        </p:nvSpPr>
        <p:spPr>
          <a:xfrm>
            <a:off x="6096000" y="3886200"/>
            <a:ext cx="2667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72200" y="4495800"/>
            <a:ext cx="2590800" cy="400110"/>
          </a:xfrm>
          <a:prstGeom prst="rect">
            <a:avLst/>
          </a:prstGeom>
          <a:noFill/>
        </p:spPr>
        <p:txBody>
          <a:bodyPr wrap="square" rtlCol="0">
            <a:spAutoFit/>
          </a:bodyPr>
          <a:lstStyle/>
          <a:p>
            <a:r>
              <a:rPr lang="en-US" sz="2000" dirty="0" smtClean="0">
                <a:latin typeface="Cambria" pitchFamily="18" charset="0"/>
              </a:rPr>
              <a:t>ENTREPRENEURSHIP</a:t>
            </a:r>
            <a:endParaRPr lang="en-US" sz="2000"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C:\Documents and Settings\Brysonm\Desktop\FileCassock_priest_french_african.jpg"/>
          <p:cNvPicPr>
            <a:picLocks noChangeAspect="1" noChangeArrowheads="1"/>
          </p:cNvPicPr>
          <p:nvPr/>
        </p:nvPicPr>
        <p:blipFill>
          <a:blip r:embed="rId2" cstate="print"/>
          <a:srcRect/>
          <a:stretch>
            <a:fillRect/>
          </a:stretch>
        </p:blipFill>
        <p:spPr bwMode="auto">
          <a:xfrm>
            <a:off x="685800" y="533400"/>
            <a:ext cx="4114800" cy="5694711"/>
          </a:xfrm>
          <a:prstGeom prst="rect">
            <a:avLst/>
          </a:prstGeom>
          <a:noFill/>
        </p:spPr>
      </p:pic>
      <p:sp>
        <p:nvSpPr>
          <p:cNvPr id="3" name="TextBox 2"/>
          <p:cNvSpPr txBox="1"/>
          <p:nvPr/>
        </p:nvSpPr>
        <p:spPr>
          <a:xfrm>
            <a:off x="5105400" y="609600"/>
            <a:ext cx="2819400" cy="923330"/>
          </a:xfrm>
          <a:prstGeom prst="rect">
            <a:avLst/>
          </a:prstGeom>
          <a:noFill/>
        </p:spPr>
        <p:txBody>
          <a:bodyPr wrap="square" rtlCol="0">
            <a:spAutoFit/>
          </a:bodyPr>
          <a:lstStyle/>
          <a:p>
            <a:pPr algn="ctr"/>
            <a:r>
              <a:rPr lang="en-US" sz="5400" dirty="0" smtClean="0">
                <a:solidFill>
                  <a:schemeClr val="bg1"/>
                </a:solidFill>
                <a:latin typeface="Cambria" pitchFamily="18" charset="0"/>
              </a:rPr>
              <a:t>Priest</a:t>
            </a:r>
            <a:endParaRPr lang="en-US" sz="5400" dirty="0">
              <a:solidFill>
                <a:schemeClr val="bg1"/>
              </a:solidFill>
              <a:latin typeface="Cambria" pitchFamily="18" charset="0"/>
            </a:endParaRPr>
          </a:p>
        </p:txBody>
      </p:sp>
      <p:sp>
        <p:nvSpPr>
          <p:cNvPr id="4" name="Oval 3"/>
          <p:cNvSpPr/>
          <p:nvPr/>
        </p:nvSpPr>
        <p:spPr>
          <a:xfrm>
            <a:off x="5257800" y="1600200"/>
            <a:ext cx="2667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1981200"/>
            <a:ext cx="2057400" cy="769441"/>
          </a:xfrm>
          <a:prstGeom prst="rect">
            <a:avLst/>
          </a:prstGeom>
          <a:noFill/>
        </p:spPr>
        <p:txBody>
          <a:bodyPr wrap="square" rtlCol="0">
            <a:spAutoFit/>
          </a:bodyPr>
          <a:lstStyle/>
          <a:p>
            <a:r>
              <a:rPr lang="en-US" sz="4400" dirty="0" smtClean="0">
                <a:latin typeface="Cambria" pitchFamily="18" charset="0"/>
              </a:rPr>
              <a:t>LABOR</a:t>
            </a:r>
            <a:endParaRPr lang="en-US" sz="4400"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0" dirty="0" smtClean="0">
                <a:latin typeface="Cambria" pitchFamily="18" charset="0"/>
              </a:rPr>
              <a:t>60-Second </a:t>
            </a:r>
            <a:r>
              <a:rPr lang="en-US" sz="6000" dirty="0" smtClean="0">
                <a:latin typeface="Cambria" pitchFamily="18" charset="0"/>
              </a:rPr>
              <a:t>Challenge</a:t>
            </a:r>
            <a:endParaRPr lang="en-US" sz="6000" dirty="0">
              <a:latin typeface="Cambria"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0049788"/>
              </p:ext>
            </p:extLst>
          </p:nvPr>
        </p:nvGraphicFramePr>
        <p:xfrm>
          <a:off x="304800" y="1774823"/>
          <a:ext cx="8458200" cy="4601052"/>
        </p:xfrm>
        <a:graphic>
          <a:graphicData uri="http://schemas.openxmlformats.org/drawingml/2006/table">
            <a:tbl>
              <a:tblPr firstRow="1" bandRow="1">
                <a:tableStyleId>{69CF1AB2-1976-4502-BF36-3FF5EA218861}</a:tableStyleId>
              </a:tblPr>
              <a:tblGrid>
                <a:gridCol w="2819400"/>
                <a:gridCol w="2819400"/>
                <a:gridCol w="2819400"/>
              </a:tblGrid>
              <a:tr h="1137444">
                <a:tc>
                  <a:txBody>
                    <a:bodyPr/>
                    <a:lstStyle/>
                    <a:p>
                      <a:pPr algn="ctr"/>
                      <a:r>
                        <a:rPr lang="en-US" sz="3600" b="0" dirty="0" smtClean="0">
                          <a:latin typeface="Cambria" pitchFamily="18" charset="0"/>
                        </a:rPr>
                        <a:t>Cotton</a:t>
                      </a:r>
                    </a:p>
                  </a:txBody>
                  <a:tcPr/>
                </a:tc>
                <a:tc>
                  <a:txBody>
                    <a:bodyPr/>
                    <a:lstStyle/>
                    <a:p>
                      <a:pPr algn="ctr"/>
                      <a:r>
                        <a:rPr lang="en-US" sz="3600" b="0" dirty="0" smtClean="0">
                          <a:latin typeface="Cambria" pitchFamily="18" charset="0"/>
                        </a:rPr>
                        <a:t>Gold</a:t>
                      </a:r>
                      <a:endParaRPr lang="en-US" sz="3600" b="0" dirty="0">
                        <a:latin typeface="Cambria" pitchFamily="18" charset="0"/>
                      </a:endParaRPr>
                    </a:p>
                  </a:txBody>
                  <a:tcPr/>
                </a:tc>
                <a:tc>
                  <a:txBody>
                    <a:bodyPr/>
                    <a:lstStyle/>
                    <a:p>
                      <a:pPr algn="ctr"/>
                      <a:r>
                        <a:rPr lang="en-US" sz="3600" b="0" dirty="0" smtClean="0">
                          <a:latin typeface="Cambria" pitchFamily="18" charset="0"/>
                        </a:rPr>
                        <a:t>Hammer</a:t>
                      </a:r>
                      <a:endParaRPr lang="en-US" sz="3600" b="0" dirty="0">
                        <a:latin typeface="Cambria" pitchFamily="18" charset="0"/>
                      </a:endParaRPr>
                    </a:p>
                  </a:txBody>
                  <a:tcPr/>
                </a:tc>
              </a:tr>
              <a:tr h="1137444">
                <a:tc>
                  <a:txBody>
                    <a:bodyPr/>
                    <a:lstStyle/>
                    <a:p>
                      <a:pPr algn="ctr"/>
                      <a:r>
                        <a:rPr lang="en-US" sz="3600" b="0" dirty="0" smtClean="0">
                          <a:latin typeface="Cambria" pitchFamily="18" charset="0"/>
                        </a:rPr>
                        <a:t>Truck Driver</a:t>
                      </a:r>
                      <a:endParaRPr lang="en-US" sz="3600" b="0" dirty="0">
                        <a:latin typeface="Cambria" pitchFamily="18" charset="0"/>
                      </a:endParaRPr>
                    </a:p>
                  </a:txBody>
                  <a:tcPr/>
                </a:tc>
                <a:tc>
                  <a:txBody>
                    <a:bodyPr/>
                    <a:lstStyle/>
                    <a:p>
                      <a:pPr algn="ctr"/>
                      <a:r>
                        <a:rPr lang="en-US" sz="3600" b="0" dirty="0" smtClean="0">
                          <a:latin typeface="Cambria" pitchFamily="18" charset="0"/>
                        </a:rPr>
                        <a:t>Oak Trees</a:t>
                      </a:r>
                      <a:endParaRPr lang="en-US" sz="3600" b="0" dirty="0">
                        <a:latin typeface="Cambria" pitchFamily="18" charset="0"/>
                      </a:endParaRPr>
                    </a:p>
                  </a:txBody>
                  <a:tcPr/>
                </a:tc>
                <a:tc>
                  <a:txBody>
                    <a:bodyPr/>
                    <a:lstStyle/>
                    <a:p>
                      <a:pPr algn="ctr"/>
                      <a:r>
                        <a:rPr lang="en-US" sz="3600" b="0" dirty="0" smtClean="0">
                          <a:latin typeface="Cambria" pitchFamily="18" charset="0"/>
                        </a:rPr>
                        <a:t>Telephone</a:t>
                      </a:r>
                      <a:endParaRPr lang="en-US" sz="3600" b="0" dirty="0">
                        <a:latin typeface="Cambria" pitchFamily="18" charset="0"/>
                      </a:endParaRPr>
                    </a:p>
                  </a:txBody>
                  <a:tcPr/>
                </a:tc>
              </a:tr>
              <a:tr h="1137444">
                <a:tc>
                  <a:txBody>
                    <a:bodyPr/>
                    <a:lstStyle/>
                    <a:p>
                      <a:pPr algn="ctr"/>
                      <a:r>
                        <a:rPr lang="en-US" sz="3600" b="0" dirty="0" smtClean="0">
                          <a:latin typeface="Cambria" pitchFamily="18" charset="0"/>
                        </a:rPr>
                        <a:t>Accountant</a:t>
                      </a:r>
                      <a:endParaRPr lang="en-US" sz="3600" b="0" dirty="0">
                        <a:latin typeface="Cambria" pitchFamily="18" charset="0"/>
                      </a:endParaRPr>
                    </a:p>
                  </a:txBody>
                  <a:tcPr/>
                </a:tc>
                <a:tc>
                  <a:txBody>
                    <a:bodyPr/>
                    <a:lstStyle/>
                    <a:p>
                      <a:pPr algn="ctr"/>
                      <a:r>
                        <a:rPr lang="en-US" sz="3600" b="0" dirty="0" smtClean="0">
                          <a:latin typeface="Cambria" pitchFamily="18" charset="0"/>
                        </a:rPr>
                        <a:t>Corn</a:t>
                      </a:r>
                      <a:endParaRPr lang="en-US" sz="3600" b="0" dirty="0">
                        <a:latin typeface="Cambria" pitchFamily="18" charset="0"/>
                      </a:endParaRPr>
                    </a:p>
                  </a:txBody>
                  <a:tcPr/>
                </a:tc>
                <a:tc>
                  <a:txBody>
                    <a:bodyPr/>
                    <a:lstStyle/>
                    <a:p>
                      <a:pPr algn="ctr"/>
                      <a:r>
                        <a:rPr lang="en-US" sz="3600" b="0" dirty="0" smtClean="0">
                          <a:latin typeface="Cambria" pitchFamily="18" charset="0"/>
                        </a:rPr>
                        <a:t>Henry Ford</a:t>
                      </a:r>
                      <a:endParaRPr lang="en-US" sz="3600" b="0" dirty="0">
                        <a:latin typeface="Cambria" pitchFamily="18" charset="0"/>
                      </a:endParaRPr>
                    </a:p>
                  </a:txBody>
                  <a:tcPr/>
                </a:tc>
              </a:tr>
              <a:tr h="1137444">
                <a:tc>
                  <a:txBody>
                    <a:bodyPr/>
                    <a:lstStyle/>
                    <a:p>
                      <a:pPr algn="ctr"/>
                      <a:r>
                        <a:rPr lang="en-US" sz="3600" b="0" dirty="0" smtClean="0">
                          <a:latin typeface="Cambria" pitchFamily="18" charset="0"/>
                        </a:rPr>
                        <a:t>Lawyer</a:t>
                      </a:r>
                      <a:endParaRPr lang="en-US" sz="3600" b="0" dirty="0">
                        <a:latin typeface="Cambria" pitchFamily="18" charset="0"/>
                      </a:endParaRPr>
                    </a:p>
                  </a:txBody>
                  <a:tcPr/>
                </a:tc>
                <a:tc>
                  <a:txBody>
                    <a:bodyPr/>
                    <a:lstStyle/>
                    <a:p>
                      <a:pPr algn="ctr"/>
                      <a:r>
                        <a:rPr lang="en-US" sz="3600" b="0" dirty="0" smtClean="0">
                          <a:latin typeface="Cambria" pitchFamily="18" charset="0"/>
                        </a:rPr>
                        <a:t>Cash Register</a:t>
                      </a:r>
                      <a:endParaRPr lang="en-US" sz="3600" b="0" dirty="0">
                        <a:latin typeface="Cambria" pitchFamily="18" charset="0"/>
                      </a:endParaRPr>
                    </a:p>
                  </a:txBody>
                  <a:tcPr/>
                </a:tc>
                <a:tc>
                  <a:txBody>
                    <a:bodyPr/>
                    <a:lstStyle/>
                    <a:p>
                      <a:pPr algn="ctr"/>
                      <a:r>
                        <a:rPr lang="en-US" sz="3600" b="0" dirty="0" smtClean="0">
                          <a:latin typeface="Cambria" pitchFamily="18" charset="0"/>
                        </a:rPr>
                        <a:t>Receptionist</a:t>
                      </a:r>
                      <a:endParaRPr lang="en-US" sz="3600" b="0" dirty="0">
                        <a:latin typeface="Cambria" pitchFamily="18" charset="0"/>
                      </a:endParaRPr>
                    </a:p>
                  </a:txBody>
                  <a:tcPr/>
                </a:tc>
              </a:tr>
            </a:tbl>
          </a:graphicData>
        </a:graphic>
      </p:graphicFrame>
      <p:sp>
        <p:nvSpPr>
          <p:cNvPr id="3" name="TextBox 2"/>
          <p:cNvSpPr txBox="1"/>
          <p:nvPr/>
        </p:nvSpPr>
        <p:spPr>
          <a:xfrm rot="19329977">
            <a:off x="949415" y="2104084"/>
            <a:ext cx="1193588" cy="523220"/>
          </a:xfrm>
          <a:prstGeom prst="rect">
            <a:avLst/>
          </a:prstGeom>
          <a:noFill/>
        </p:spPr>
        <p:txBody>
          <a:bodyPr wrap="square" rtlCol="0">
            <a:spAutoFit/>
          </a:bodyPr>
          <a:lstStyle/>
          <a:p>
            <a:r>
              <a:rPr lang="en-US" sz="2800" b="1" dirty="0" smtClean="0">
                <a:solidFill>
                  <a:srgbClr val="FF0000"/>
                </a:solidFill>
              </a:rPr>
              <a:t>LAND</a:t>
            </a:r>
            <a:endParaRPr lang="en-US" sz="2800" b="1" dirty="0">
              <a:solidFill>
                <a:srgbClr val="FF0000"/>
              </a:solidFill>
            </a:endParaRPr>
          </a:p>
        </p:txBody>
      </p:sp>
      <p:sp>
        <p:nvSpPr>
          <p:cNvPr id="5" name="TextBox 4"/>
          <p:cNvSpPr txBox="1"/>
          <p:nvPr/>
        </p:nvSpPr>
        <p:spPr>
          <a:xfrm rot="19329977">
            <a:off x="3768815" y="3130465"/>
            <a:ext cx="1193588" cy="523220"/>
          </a:xfrm>
          <a:prstGeom prst="rect">
            <a:avLst/>
          </a:prstGeom>
          <a:noFill/>
        </p:spPr>
        <p:txBody>
          <a:bodyPr wrap="square" rtlCol="0">
            <a:spAutoFit/>
          </a:bodyPr>
          <a:lstStyle/>
          <a:p>
            <a:r>
              <a:rPr lang="en-US" sz="2800" b="1" dirty="0" smtClean="0">
                <a:solidFill>
                  <a:srgbClr val="FF0000"/>
                </a:solidFill>
              </a:rPr>
              <a:t>LAND</a:t>
            </a:r>
            <a:endParaRPr lang="en-US" sz="2800" b="1" dirty="0">
              <a:solidFill>
                <a:srgbClr val="FF0000"/>
              </a:solidFill>
            </a:endParaRPr>
          </a:p>
        </p:txBody>
      </p:sp>
      <p:sp>
        <p:nvSpPr>
          <p:cNvPr id="6" name="TextBox 5"/>
          <p:cNvSpPr txBox="1"/>
          <p:nvPr/>
        </p:nvSpPr>
        <p:spPr>
          <a:xfrm rot="19329977">
            <a:off x="909161" y="3271278"/>
            <a:ext cx="1366542" cy="523220"/>
          </a:xfrm>
          <a:prstGeom prst="rect">
            <a:avLst/>
          </a:prstGeom>
          <a:noFill/>
        </p:spPr>
        <p:txBody>
          <a:bodyPr wrap="square" rtlCol="0">
            <a:spAutoFit/>
          </a:bodyPr>
          <a:lstStyle/>
          <a:p>
            <a:r>
              <a:rPr lang="en-US" sz="2800" b="1" dirty="0" smtClean="0">
                <a:solidFill>
                  <a:srgbClr val="FF0000"/>
                </a:solidFill>
              </a:rPr>
              <a:t>LABOR</a:t>
            </a:r>
            <a:endParaRPr lang="en-US" sz="2800" b="1" dirty="0">
              <a:solidFill>
                <a:srgbClr val="FF0000"/>
              </a:solidFill>
            </a:endParaRPr>
          </a:p>
        </p:txBody>
      </p:sp>
      <p:sp>
        <p:nvSpPr>
          <p:cNvPr id="7" name="TextBox 6"/>
          <p:cNvSpPr txBox="1"/>
          <p:nvPr/>
        </p:nvSpPr>
        <p:spPr>
          <a:xfrm rot="20604452">
            <a:off x="5996219" y="4326222"/>
            <a:ext cx="3113051" cy="523220"/>
          </a:xfrm>
          <a:prstGeom prst="rect">
            <a:avLst/>
          </a:prstGeom>
          <a:noFill/>
        </p:spPr>
        <p:txBody>
          <a:bodyPr wrap="square" rtlCol="0">
            <a:spAutoFit/>
          </a:bodyPr>
          <a:lstStyle/>
          <a:p>
            <a:r>
              <a:rPr lang="en-US" sz="2800" b="1" dirty="0" smtClean="0">
                <a:solidFill>
                  <a:srgbClr val="FF0000"/>
                </a:solidFill>
              </a:rPr>
              <a:t>ENTREPRENEUR</a:t>
            </a:r>
            <a:endParaRPr lang="en-US" sz="2800" b="1" dirty="0">
              <a:solidFill>
                <a:srgbClr val="FF0000"/>
              </a:solidFill>
            </a:endParaRPr>
          </a:p>
        </p:txBody>
      </p:sp>
      <p:sp>
        <p:nvSpPr>
          <p:cNvPr id="8" name="TextBox 7"/>
          <p:cNvSpPr txBox="1"/>
          <p:nvPr/>
        </p:nvSpPr>
        <p:spPr>
          <a:xfrm rot="19329977">
            <a:off x="844558" y="5436726"/>
            <a:ext cx="1366542" cy="523220"/>
          </a:xfrm>
          <a:prstGeom prst="rect">
            <a:avLst/>
          </a:prstGeom>
          <a:noFill/>
        </p:spPr>
        <p:txBody>
          <a:bodyPr wrap="square" rtlCol="0">
            <a:spAutoFit/>
          </a:bodyPr>
          <a:lstStyle/>
          <a:p>
            <a:r>
              <a:rPr lang="en-US" sz="2800" b="1" dirty="0" smtClean="0">
                <a:solidFill>
                  <a:srgbClr val="FF0000"/>
                </a:solidFill>
              </a:rPr>
              <a:t>LABOR</a:t>
            </a:r>
            <a:endParaRPr lang="en-US" sz="2800" b="1" dirty="0">
              <a:solidFill>
                <a:srgbClr val="FF0000"/>
              </a:solidFill>
            </a:endParaRPr>
          </a:p>
        </p:txBody>
      </p:sp>
      <p:sp>
        <p:nvSpPr>
          <p:cNvPr id="9" name="TextBox 8"/>
          <p:cNvSpPr txBox="1"/>
          <p:nvPr/>
        </p:nvSpPr>
        <p:spPr>
          <a:xfrm rot="19329977">
            <a:off x="6493837" y="5475045"/>
            <a:ext cx="1366542" cy="523220"/>
          </a:xfrm>
          <a:prstGeom prst="rect">
            <a:avLst/>
          </a:prstGeom>
          <a:noFill/>
        </p:spPr>
        <p:txBody>
          <a:bodyPr wrap="square" rtlCol="0">
            <a:spAutoFit/>
          </a:bodyPr>
          <a:lstStyle/>
          <a:p>
            <a:r>
              <a:rPr lang="en-US" sz="2800" b="1" dirty="0" smtClean="0">
                <a:solidFill>
                  <a:srgbClr val="FF0000"/>
                </a:solidFill>
              </a:rPr>
              <a:t>LABOR</a:t>
            </a:r>
            <a:endParaRPr lang="en-US" sz="2800" b="1" dirty="0">
              <a:solidFill>
                <a:srgbClr val="FF0000"/>
              </a:solidFill>
            </a:endParaRPr>
          </a:p>
        </p:txBody>
      </p:sp>
      <p:sp>
        <p:nvSpPr>
          <p:cNvPr id="10" name="TextBox 9"/>
          <p:cNvSpPr txBox="1"/>
          <p:nvPr/>
        </p:nvSpPr>
        <p:spPr>
          <a:xfrm rot="19329977">
            <a:off x="995672" y="4427205"/>
            <a:ext cx="1366542" cy="523220"/>
          </a:xfrm>
          <a:prstGeom prst="rect">
            <a:avLst/>
          </a:prstGeom>
          <a:noFill/>
        </p:spPr>
        <p:txBody>
          <a:bodyPr wrap="square" rtlCol="0">
            <a:spAutoFit/>
          </a:bodyPr>
          <a:lstStyle/>
          <a:p>
            <a:r>
              <a:rPr lang="en-US" sz="2800" b="1" dirty="0" smtClean="0">
                <a:solidFill>
                  <a:srgbClr val="FF0000"/>
                </a:solidFill>
              </a:rPr>
              <a:t>LABOR</a:t>
            </a:r>
            <a:endParaRPr lang="en-US" sz="2800" b="1" dirty="0">
              <a:solidFill>
                <a:srgbClr val="FF0000"/>
              </a:solidFill>
            </a:endParaRPr>
          </a:p>
        </p:txBody>
      </p:sp>
      <p:sp>
        <p:nvSpPr>
          <p:cNvPr id="11" name="TextBox 10"/>
          <p:cNvSpPr txBox="1"/>
          <p:nvPr/>
        </p:nvSpPr>
        <p:spPr>
          <a:xfrm rot="19329977">
            <a:off x="3614651" y="4326223"/>
            <a:ext cx="1350530" cy="523220"/>
          </a:xfrm>
          <a:prstGeom prst="rect">
            <a:avLst/>
          </a:prstGeom>
          <a:noFill/>
        </p:spPr>
        <p:txBody>
          <a:bodyPr wrap="square" rtlCol="0">
            <a:spAutoFit/>
          </a:bodyPr>
          <a:lstStyle/>
          <a:p>
            <a:r>
              <a:rPr lang="en-US" sz="2800" b="1" dirty="0" smtClean="0">
                <a:solidFill>
                  <a:srgbClr val="FF0000"/>
                </a:solidFill>
              </a:rPr>
              <a:t>LAND</a:t>
            </a:r>
            <a:endParaRPr lang="en-US" sz="2800" b="1" dirty="0">
              <a:solidFill>
                <a:srgbClr val="FF0000"/>
              </a:solidFill>
            </a:endParaRPr>
          </a:p>
        </p:txBody>
      </p:sp>
      <p:sp>
        <p:nvSpPr>
          <p:cNvPr id="12" name="TextBox 11"/>
          <p:cNvSpPr txBox="1"/>
          <p:nvPr/>
        </p:nvSpPr>
        <p:spPr>
          <a:xfrm rot="19329977">
            <a:off x="3850630" y="1954785"/>
            <a:ext cx="1366542" cy="523220"/>
          </a:xfrm>
          <a:prstGeom prst="rect">
            <a:avLst/>
          </a:prstGeom>
          <a:noFill/>
        </p:spPr>
        <p:txBody>
          <a:bodyPr wrap="square" rtlCol="0">
            <a:spAutoFit/>
          </a:bodyPr>
          <a:lstStyle/>
          <a:p>
            <a:r>
              <a:rPr lang="en-US" sz="2800" b="1" dirty="0" smtClean="0">
                <a:solidFill>
                  <a:srgbClr val="FF0000"/>
                </a:solidFill>
              </a:rPr>
              <a:t>LAND</a:t>
            </a:r>
            <a:endParaRPr lang="en-US" sz="2800" b="1" dirty="0">
              <a:solidFill>
                <a:srgbClr val="FF0000"/>
              </a:solidFill>
            </a:endParaRPr>
          </a:p>
        </p:txBody>
      </p:sp>
      <p:sp>
        <p:nvSpPr>
          <p:cNvPr id="13" name="TextBox 12"/>
          <p:cNvSpPr txBox="1"/>
          <p:nvPr/>
        </p:nvSpPr>
        <p:spPr>
          <a:xfrm rot="19329977">
            <a:off x="3690980" y="5545123"/>
            <a:ext cx="1602962" cy="523220"/>
          </a:xfrm>
          <a:prstGeom prst="rect">
            <a:avLst/>
          </a:prstGeom>
          <a:noFill/>
        </p:spPr>
        <p:txBody>
          <a:bodyPr wrap="square" rtlCol="0">
            <a:spAutoFit/>
          </a:bodyPr>
          <a:lstStyle/>
          <a:p>
            <a:r>
              <a:rPr lang="en-US" sz="2800" b="1" dirty="0" smtClean="0">
                <a:solidFill>
                  <a:srgbClr val="FF0000"/>
                </a:solidFill>
              </a:rPr>
              <a:t>CAPITAL</a:t>
            </a:r>
            <a:endParaRPr lang="en-US" sz="2800" b="1" dirty="0">
              <a:solidFill>
                <a:srgbClr val="FF0000"/>
              </a:solidFill>
            </a:endParaRPr>
          </a:p>
        </p:txBody>
      </p:sp>
      <p:sp>
        <p:nvSpPr>
          <p:cNvPr id="14" name="TextBox 13"/>
          <p:cNvSpPr txBox="1"/>
          <p:nvPr/>
        </p:nvSpPr>
        <p:spPr>
          <a:xfrm rot="19329977">
            <a:off x="6507857" y="1978535"/>
            <a:ext cx="1602962" cy="523220"/>
          </a:xfrm>
          <a:prstGeom prst="rect">
            <a:avLst/>
          </a:prstGeom>
          <a:noFill/>
        </p:spPr>
        <p:txBody>
          <a:bodyPr wrap="square" rtlCol="0">
            <a:spAutoFit/>
          </a:bodyPr>
          <a:lstStyle/>
          <a:p>
            <a:r>
              <a:rPr lang="en-US" sz="2800" b="1" dirty="0" smtClean="0">
                <a:solidFill>
                  <a:srgbClr val="FF0000"/>
                </a:solidFill>
              </a:rPr>
              <a:t>CAPITAL</a:t>
            </a:r>
            <a:endParaRPr lang="en-US" sz="2800" b="1" dirty="0">
              <a:solidFill>
                <a:srgbClr val="FF0000"/>
              </a:solidFill>
            </a:endParaRPr>
          </a:p>
        </p:txBody>
      </p:sp>
      <p:sp>
        <p:nvSpPr>
          <p:cNvPr id="15" name="TextBox 14"/>
          <p:cNvSpPr txBox="1"/>
          <p:nvPr/>
        </p:nvSpPr>
        <p:spPr>
          <a:xfrm rot="19329977">
            <a:off x="6331097" y="3230570"/>
            <a:ext cx="1602962" cy="523220"/>
          </a:xfrm>
          <a:prstGeom prst="rect">
            <a:avLst/>
          </a:prstGeom>
          <a:noFill/>
        </p:spPr>
        <p:txBody>
          <a:bodyPr wrap="square" rtlCol="0">
            <a:spAutoFit/>
          </a:bodyPr>
          <a:lstStyle/>
          <a:p>
            <a:r>
              <a:rPr lang="en-US" sz="2800" b="1" dirty="0" smtClean="0">
                <a:solidFill>
                  <a:srgbClr val="FF0000"/>
                </a:solidFill>
              </a:rPr>
              <a:t>CAPITAL</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circle(in)">
                                      <p:cBhvr>
                                        <p:cTn id="57" dur="2000"/>
                                        <p:tgtEl>
                                          <p:spTgt spid="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circle(in)">
                                      <p:cBhvr>
                                        <p:cTn id="6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4294967295"/>
          </p:nvPr>
        </p:nvPicPr>
        <p:blipFill>
          <a:blip r:embed="rId2" cstate="print"/>
          <a:srcRect/>
          <a:stretch>
            <a:fillRect/>
          </a:stretch>
        </p:blipFill>
        <p:spPr bwMode="auto">
          <a:xfrm>
            <a:off x="6019800" y="1600200"/>
            <a:ext cx="2563812" cy="22098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5400" dirty="0" smtClean="0">
                <a:latin typeface="Cambria" pitchFamily="18" charset="0"/>
              </a:rPr>
              <a:t>Product </a:t>
            </a:r>
            <a:r>
              <a:rPr lang="en-US" sz="5400" dirty="0" smtClean="0">
                <a:latin typeface="Cambria" pitchFamily="18" charset="0"/>
              </a:rPr>
              <a:t>Analysis Sample</a:t>
            </a:r>
            <a:endParaRPr lang="en-US" sz="5400" dirty="0">
              <a:latin typeface="Cambria" pitchFamily="18" charset="0"/>
            </a:endParaRPr>
          </a:p>
        </p:txBody>
      </p:sp>
      <p:sp>
        <p:nvSpPr>
          <p:cNvPr id="3" name="Content Placeholder 2"/>
          <p:cNvSpPr>
            <a:spLocks noGrp="1"/>
          </p:cNvSpPr>
          <p:nvPr>
            <p:ph idx="1"/>
          </p:nvPr>
        </p:nvSpPr>
        <p:spPr/>
        <p:txBody>
          <a:bodyPr>
            <a:noAutofit/>
          </a:bodyPr>
          <a:lstStyle/>
          <a:p>
            <a:pPr>
              <a:buNone/>
            </a:pPr>
            <a:r>
              <a:rPr lang="en-US" sz="3600" b="1" u="sng" dirty="0" smtClean="0">
                <a:latin typeface="Cambria" pitchFamily="18" charset="0"/>
              </a:rPr>
              <a:t>Product:</a:t>
            </a:r>
            <a:r>
              <a:rPr lang="en-US" sz="3600" dirty="0" smtClean="0">
                <a:latin typeface="Cambria" pitchFamily="18" charset="0"/>
              </a:rPr>
              <a:t> Desk</a:t>
            </a:r>
            <a:endParaRPr lang="en-US" sz="3600" b="1" dirty="0" smtClean="0">
              <a:latin typeface="Cambria" pitchFamily="18" charset="0"/>
            </a:endParaRPr>
          </a:p>
          <a:p>
            <a:pPr>
              <a:buNone/>
            </a:pPr>
            <a:endParaRPr lang="en-US" sz="3600" b="1" dirty="0" smtClean="0">
              <a:latin typeface="Cambria" pitchFamily="18" charset="0"/>
            </a:endParaRPr>
          </a:p>
          <a:p>
            <a:pPr>
              <a:buNone/>
            </a:pPr>
            <a:r>
              <a:rPr lang="en-US" sz="3600" b="1" dirty="0" smtClean="0">
                <a:latin typeface="Cambria" pitchFamily="18" charset="0"/>
              </a:rPr>
              <a:t>Land: </a:t>
            </a:r>
            <a:r>
              <a:rPr lang="en-US" sz="3600" dirty="0" smtClean="0">
                <a:latin typeface="Cambria" pitchFamily="18" charset="0"/>
              </a:rPr>
              <a:t>Tree, Metal</a:t>
            </a:r>
            <a:endParaRPr lang="en-US" sz="3600" b="1" dirty="0" smtClean="0">
              <a:latin typeface="Cambria" pitchFamily="18" charset="0"/>
            </a:endParaRPr>
          </a:p>
          <a:p>
            <a:pPr>
              <a:buNone/>
            </a:pPr>
            <a:r>
              <a:rPr lang="en-US" sz="3600" b="1" dirty="0" smtClean="0">
                <a:latin typeface="Cambria" pitchFamily="18" charset="0"/>
              </a:rPr>
              <a:t>Labor:</a:t>
            </a:r>
            <a:r>
              <a:rPr lang="en-US" sz="3600" dirty="0" smtClean="0">
                <a:latin typeface="Cambria" pitchFamily="18" charset="0"/>
              </a:rPr>
              <a:t> Lumberjack, Truck Driver, Cashier</a:t>
            </a:r>
            <a:endParaRPr lang="en-US" sz="3600" b="1" dirty="0" smtClean="0">
              <a:latin typeface="Cambria" pitchFamily="18" charset="0"/>
            </a:endParaRPr>
          </a:p>
          <a:p>
            <a:pPr>
              <a:buNone/>
            </a:pPr>
            <a:r>
              <a:rPr lang="en-US" sz="3600" b="1" dirty="0" smtClean="0">
                <a:latin typeface="Cambria" pitchFamily="18" charset="0"/>
              </a:rPr>
              <a:t>Capital:</a:t>
            </a:r>
            <a:r>
              <a:rPr lang="en-US" sz="3600" dirty="0" smtClean="0">
                <a:latin typeface="Cambria" pitchFamily="18" charset="0"/>
              </a:rPr>
              <a:t> Saw, Truck, Welding Machine</a:t>
            </a:r>
            <a:endParaRPr lang="en-US" sz="3600" b="1" dirty="0" smtClean="0">
              <a:latin typeface="Cambria" pitchFamily="18" charset="0"/>
            </a:endParaRPr>
          </a:p>
          <a:p>
            <a:pPr>
              <a:buNone/>
            </a:pPr>
            <a:r>
              <a:rPr lang="en-US" sz="3600" b="1" dirty="0" smtClean="0">
                <a:latin typeface="Cambria" pitchFamily="18" charset="0"/>
              </a:rPr>
              <a:t>Entrepreneurship:</a:t>
            </a:r>
            <a:r>
              <a:rPr lang="en-US" sz="3600" dirty="0" smtClean="0">
                <a:latin typeface="Cambria" pitchFamily="18" charset="0"/>
              </a:rPr>
              <a:t> Company Owner, Inventor</a:t>
            </a:r>
            <a:endParaRPr lang="en-US" sz="3600" b="1" dirty="0" smtClean="0">
              <a:latin typeface="Cambr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Cambria" pitchFamily="18" charset="0"/>
              </a:rPr>
              <a:t>Product </a:t>
            </a:r>
            <a:r>
              <a:rPr lang="en-US" sz="5400" dirty="0" smtClean="0">
                <a:latin typeface="Cambria" pitchFamily="18" charset="0"/>
              </a:rPr>
              <a:t>Analysis Sample</a:t>
            </a:r>
            <a:endParaRPr lang="en-US" sz="5400" dirty="0">
              <a:latin typeface="Cambria" pitchFamily="18" charset="0"/>
            </a:endParaRPr>
          </a:p>
        </p:txBody>
      </p:sp>
      <p:sp>
        <p:nvSpPr>
          <p:cNvPr id="3" name="Content Placeholder 2"/>
          <p:cNvSpPr>
            <a:spLocks noGrp="1"/>
          </p:cNvSpPr>
          <p:nvPr>
            <p:ph idx="1"/>
          </p:nvPr>
        </p:nvSpPr>
        <p:spPr>
          <a:xfrm>
            <a:off x="473015" y="1981200"/>
            <a:ext cx="8229600" cy="4625609"/>
          </a:xfrm>
        </p:spPr>
        <p:txBody>
          <a:bodyPr>
            <a:noAutofit/>
          </a:bodyPr>
          <a:lstStyle/>
          <a:p>
            <a:pPr>
              <a:buNone/>
            </a:pPr>
            <a:r>
              <a:rPr lang="en-US" sz="3600" b="1" u="sng" dirty="0" smtClean="0">
                <a:latin typeface="Cambria" pitchFamily="18" charset="0"/>
              </a:rPr>
              <a:t>Pick 3 Products from this list: </a:t>
            </a:r>
          </a:p>
          <a:p>
            <a:pPr>
              <a:buNone/>
            </a:pPr>
            <a:r>
              <a:rPr lang="en-US" sz="3600" dirty="0" smtClean="0">
                <a:latin typeface="Cambria" pitchFamily="18" charset="0"/>
              </a:rPr>
              <a:t>Textbook, t-shirt, blue jeans, cell phone, potato chips, pencil</a:t>
            </a:r>
            <a:endParaRPr lang="en-US" sz="3600" dirty="0" smtClean="0">
              <a:latin typeface="Cambria" pitchFamily="18" charset="0"/>
            </a:endParaRPr>
          </a:p>
          <a:p>
            <a:pPr>
              <a:buNone/>
            </a:pPr>
            <a:endParaRPr lang="en-US" sz="3600" b="1" dirty="0" smtClean="0">
              <a:latin typeface="Cambria" pitchFamily="18" charset="0"/>
            </a:endParaRPr>
          </a:p>
          <a:p>
            <a:pPr>
              <a:buNone/>
            </a:pPr>
            <a:r>
              <a:rPr lang="en-US" sz="3600" b="1" dirty="0" smtClean="0">
                <a:latin typeface="Cambria" pitchFamily="18" charset="0"/>
              </a:rPr>
              <a:t>A. Land:</a:t>
            </a:r>
            <a:endParaRPr lang="en-US" sz="3600" b="1" dirty="0" smtClean="0">
              <a:latin typeface="Cambria" pitchFamily="18" charset="0"/>
            </a:endParaRPr>
          </a:p>
          <a:p>
            <a:pPr>
              <a:buNone/>
            </a:pPr>
            <a:r>
              <a:rPr lang="en-US" sz="3600" b="1" dirty="0" smtClean="0">
                <a:latin typeface="Cambria" pitchFamily="18" charset="0"/>
              </a:rPr>
              <a:t>B. Labor:</a:t>
            </a:r>
            <a:endParaRPr lang="en-US" sz="3600" b="1" dirty="0" smtClean="0">
              <a:latin typeface="Cambria" pitchFamily="18" charset="0"/>
            </a:endParaRPr>
          </a:p>
          <a:p>
            <a:pPr>
              <a:buNone/>
            </a:pPr>
            <a:r>
              <a:rPr lang="en-US" sz="3600" b="1" dirty="0" smtClean="0">
                <a:latin typeface="Cambria" pitchFamily="18" charset="0"/>
              </a:rPr>
              <a:t>C. Capital:</a:t>
            </a:r>
            <a:endParaRPr lang="en-US" sz="3600" b="1" dirty="0" smtClean="0">
              <a:latin typeface="Cambria" pitchFamily="18" charset="0"/>
            </a:endParaRPr>
          </a:p>
          <a:p>
            <a:pPr>
              <a:buNone/>
            </a:pPr>
            <a:r>
              <a:rPr lang="en-US" sz="3600" b="1" dirty="0" smtClean="0">
                <a:latin typeface="Cambria" pitchFamily="18" charset="0"/>
              </a:rPr>
              <a:t>D. Entrepreneurship:</a:t>
            </a:r>
            <a:endParaRPr lang="en-US" sz="3600" b="1" dirty="0" smtClean="0">
              <a:latin typeface="Cambria" pitchFamily="18" charset="0"/>
            </a:endParaRPr>
          </a:p>
        </p:txBody>
      </p:sp>
    </p:spTree>
    <p:extLst>
      <p:ext uri="{BB962C8B-B14F-4D97-AF65-F5344CB8AC3E}">
        <p14:creationId xmlns:p14="http://schemas.microsoft.com/office/powerpoint/2010/main" val="1486774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3400"/>
            <a:ext cx="8077200" cy="1956816"/>
          </a:xfrm>
        </p:spPr>
        <p:txBody>
          <a:bodyPr>
            <a:normAutofit/>
          </a:bodyPr>
          <a:lstStyle/>
          <a:p>
            <a:r>
              <a:rPr lang="en-US" sz="2400" b="1" u="sng" dirty="0" smtClean="0">
                <a:latin typeface="Cambria" pitchFamily="18" charset="0"/>
              </a:rPr>
              <a:t>Guiding Question:</a:t>
            </a:r>
            <a:r>
              <a:rPr lang="en-US" sz="2400" dirty="0" smtClean="0">
                <a:latin typeface="Cambria" pitchFamily="18" charset="0"/>
              </a:rPr>
              <a:t> what does it take to create the things we want?</a:t>
            </a:r>
          </a:p>
          <a:p>
            <a:endParaRPr lang="en-US" sz="2400" b="1" u="sng" dirty="0" smtClean="0">
              <a:latin typeface="Cambria" pitchFamily="18" charset="0"/>
            </a:endParaRPr>
          </a:p>
          <a:p>
            <a:r>
              <a:rPr lang="en-US" sz="2400" b="1" u="sng" dirty="0" smtClean="0">
                <a:latin typeface="Cambria" pitchFamily="18" charset="0"/>
              </a:rPr>
              <a:t>Objective: </a:t>
            </a:r>
            <a:r>
              <a:rPr lang="en-US" sz="2400" dirty="0" smtClean="0">
                <a:latin typeface="Cambria" pitchFamily="18" charset="0"/>
              </a:rPr>
              <a:t>Define and differentiate between the four types of resources using real world texts</a:t>
            </a:r>
            <a:endParaRPr lang="en-US" sz="2400" b="1" u="sng" dirty="0">
              <a:latin typeface="Cambria" pitchFamily="18" charset="0"/>
            </a:endParaRPr>
          </a:p>
        </p:txBody>
      </p:sp>
      <p:sp>
        <p:nvSpPr>
          <p:cNvPr id="4" name="Title 3"/>
          <p:cNvSpPr>
            <a:spLocks noGrp="1"/>
          </p:cNvSpPr>
          <p:nvPr>
            <p:ph type="ctrTitle"/>
          </p:nvPr>
        </p:nvSpPr>
        <p:spPr>
          <a:xfrm>
            <a:off x="533400" y="2667000"/>
            <a:ext cx="8077200" cy="1673352"/>
          </a:xfrm>
        </p:spPr>
        <p:txBody>
          <a:bodyPr>
            <a:noAutofit/>
          </a:bodyPr>
          <a:lstStyle/>
          <a:p>
            <a:r>
              <a:rPr lang="en-US" sz="2400" u="sng" dirty="0"/>
              <a:t>SSEF  1</a:t>
            </a:r>
            <a:r>
              <a:rPr lang="en-US" sz="2400" dirty="0"/>
              <a:t>  Explain why limited productive resources and unlimited wants result in scarcity, opportunity costs, and tradeoffs for individuals, businesses, and government</a:t>
            </a:r>
            <a:r>
              <a:rPr lang="en-US" sz="2400" dirty="0" smtClean="0"/>
              <a:t>. </a:t>
            </a:r>
            <a:r>
              <a:rPr lang="en-US" sz="2400" dirty="0"/>
              <a:t>B. Define and give examples of productive resources (e.g., land (natural), labor (human), capital (capital goods), entrepreneurship.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Cambria" pitchFamily="18" charset="0"/>
              </a:rPr>
              <a:t>Factors of Production</a:t>
            </a:r>
            <a:endParaRPr lang="en-US" sz="5400" dirty="0">
              <a:latin typeface="Cambria" pitchFamily="18" charset="0"/>
            </a:endParaRPr>
          </a:p>
        </p:txBody>
      </p:sp>
      <p:sp>
        <p:nvSpPr>
          <p:cNvPr id="3" name="Content Placeholder 2"/>
          <p:cNvSpPr>
            <a:spLocks noGrp="1"/>
          </p:cNvSpPr>
          <p:nvPr>
            <p:ph sz="half" idx="1"/>
          </p:nvPr>
        </p:nvSpPr>
        <p:spPr/>
        <p:txBody>
          <a:bodyPr/>
          <a:lstStyle/>
          <a:p>
            <a:endParaRPr lang="en-US" dirty="0" smtClean="0">
              <a:latin typeface="Cambria" pitchFamily="18" charset="0"/>
            </a:endParaRPr>
          </a:p>
          <a:p>
            <a:r>
              <a:rPr lang="en-US" dirty="0" smtClean="0">
                <a:latin typeface="Cambria" pitchFamily="18" charset="0"/>
              </a:rPr>
              <a:t>The goods and services we want cannot be made without</a:t>
            </a:r>
            <a:r>
              <a:rPr lang="en-US" b="1" dirty="0" smtClean="0">
                <a:latin typeface="Cambria" pitchFamily="18" charset="0"/>
              </a:rPr>
              <a:t> resources (factors of production.)</a:t>
            </a:r>
          </a:p>
          <a:p>
            <a:endParaRPr lang="en-US" b="1" dirty="0" smtClean="0">
              <a:latin typeface="Cambria" pitchFamily="18" charset="0"/>
            </a:endParaRPr>
          </a:p>
        </p:txBody>
      </p:sp>
      <p:pic>
        <p:nvPicPr>
          <p:cNvPr id="5" name="Content Placeholder 4" descr="Latex_-_Hevea_-_Cameroun.jpg"/>
          <p:cNvPicPr>
            <a:picLocks noGrp="1" noChangeAspect="1"/>
          </p:cNvPicPr>
          <p:nvPr>
            <p:ph sz="half" idx="2"/>
          </p:nvPr>
        </p:nvPicPr>
        <p:blipFill>
          <a:blip r:embed="rId2" cstate="print"/>
          <a:stretch>
            <a:fillRect/>
          </a:stretch>
        </p:blipFill>
        <p:spPr>
          <a:xfrm>
            <a:off x="4933355" y="1773238"/>
            <a:ext cx="3468290" cy="4624387"/>
          </a:xfrm>
          <a:ln w="50800">
            <a:solidFill>
              <a:schemeClr val="tx1"/>
            </a:solidFill>
          </a:ln>
        </p:spPr>
      </p:pic>
      <p:sp>
        <p:nvSpPr>
          <p:cNvPr id="6" name="Oval 5"/>
          <p:cNvSpPr/>
          <p:nvPr/>
        </p:nvSpPr>
        <p:spPr>
          <a:xfrm>
            <a:off x="3124200" y="5181600"/>
            <a:ext cx="25908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A bucket is strapped to this </a:t>
            </a:r>
            <a:r>
              <a:rPr lang="en-US" b="1" dirty="0" smtClean="0">
                <a:latin typeface="Cambria" pitchFamily="18" charset="0"/>
              </a:rPr>
              <a:t>rubber tree </a:t>
            </a:r>
            <a:r>
              <a:rPr lang="en-US" dirty="0" smtClean="0">
                <a:latin typeface="Cambria" pitchFamily="18" charset="0"/>
              </a:rPr>
              <a:t>to collect the latex</a:t>
            </a:r>
            <a:endParaRPr lang="en-US" dirty="0">
              <a:latin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9800" y="2209800"/>
            <a:ext cx="4876800" cy="2492990"/>
          </a:xfrm>
          <a:prstGeom prst="rect">
            <a:avLst/>
          </a:prstGeom>
          <a:noFill/>
        </p:spPr>
        <p:txBody>
          <a:bodyPr wrap="square" rtlCol="0">
            <a:spAutoFit/>
          </a:bodyPr>
          <a:lstStyle/>
          <a:p>
            <a:pPr algn="ctr"/>
            <a:r>
              <a:rPr lang="en-US" sz="5400" b="1" dirty="0" smtClean="0">
                <a:latin typeface="Cambria" pitchFamily="18" charset="0"/>
              </a:rPr>
              <a:t>FACTORS OF PRODUCTION</a:t>
            </a:r>
          </a:p>
          <a:p>
            <a:pPr algn="ctr"/>
            <a:r>
              <a:rPr lang="en-US" sz="2400" b="1" i="1" dirty="0" smtClean="0">
                <a:latin typeface="Cambria" pitchFamily="18" charset="0"/>
              </a:rPr>
              <a:t>We will define all four… </a:t>
            </a:r>
          </a:p>
          <a:p>
            <a:pPr algn="ctr"/>
            <a:r>
              <a:rPr lang="en-US" sz="2400" b="1" i="1" dirty="0" smtClean="0">
                <a:latin typeface="Cambria" pitchFamily="18" charset="0"/>
              </a:rPr>
              <a:t>Think of examples as you write!</a:t>
            </a:r>
            <a:endParaRPr lang="en-US" sz="2400" b="1" i="1" dirty="0">
              <a:latin typeface="Cambria" pitchFamily="18" charset="0"/>
            </a:endParaRPr>
          </a:p>
        </p:txBody>
      </p:sp>
      <p:sp>
        <p:nvSpPr>
          <p:cNvPr id="7" name="Oval 6"/>
          <p:cNvSpPr/>
          <p:nvPr/>
        </p:nvSpPr>
        <p:spPr>
          <a:xfrm>
            <a:off x="304800" y="381000"/>
            <a:ext cx="3276600" cy="1981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62600" y="4572000"/>
            <a:ext cx="3276600" cy="1981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 y="4572000"/>
            <a:ext cx="3276600" cy="1981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2600" y="381000"/>
            <a:ext cx="3276600" cy="1981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16200000" flipH="1">
            <a:off x="1752600" y="2057400"/>
            <a:ext cx="990600" cy="68580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1295400" y="3886200"/>
            <a:ext cx="1143000" cy="99060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6591300" y="2019300"/>
            <a:ext cx="914400" cy="83820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6629400" y="3810000"/>
            <a:ext cx="838200" cy="76200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85800" y="990600"/>
            <a:ext cx="2438400" cy="769441"/>
          </a:xfrm>
          <a:prstGeom prst="rect">
            <a:avLst/>
          </a:prstGeom>
          <a:noFill/>
        </p:spPr>
        <p:txBody>
          <a:bodyPr wrap="square" rtlCol="0">
            <a:spAutoFit/>
          </a:bodyPr>
          <a:lstStyle/>
          <a:p>
            <a:pPr algn="ctr"/>
            <a:r>
              <a:rPr lang="en-US" sz="4400" dirty="0" smtClean="0">
                <a:latin typeface="Cambria" pitchFamily="18" charset="0"/>
              </a:rPr>
              <a:t>LAND</a:t>
            </a:r>
            <a:endParaRPr lang="en-US" sz="4400" dirty="0">
              <a:latin typeface="Cambria" pitchFamily="18" charset="0"/>
            </a:endParaRPr>
          </a:p>
        </p:txBody>
      </p:sp>
      <p:sp>
        <p:nvSpPr>
          <p:cNvPr id="43" name="TextBox 42"/>
          <p:cNvSpPr txBox="1"/>
          <p:nvPr/>
        </p:nvSpPr>
        <p:spPr>
          <a:xfrm>
            <a:off x="5791200" y="914400"/>
            <a:ext cx="2819400" cy="769441"/>
          </a:xfrm>
          <a:prstGeom prst="rect">
            <a:avLst/>
          </a:prstGeom>
          <a:noFill/>
        </p:spPr>
        <p:txBody>
          <a:bodyPr wrap="square" rtlCol="0">
            <a:spAutoFit/>
          </a:bodyPr>
          <a:lstStyle/>
          <a:p>
            <a:pPr algn="ctr"/>
            <a:r>
              <a:rPr lang="en-US" sz="4400" dirty="0" smtClean="0">
                <a:latin typeface="Cambria" pitchFamily="18" charset="0"/>
              </a:rPr>
              <a:t>LABOR</a:t>
            </a:r>
            <a:endParaRPr lang="en-US" sz="4400" dirty="0">
              <a:latin typeface="Cambria" pitchFamily="18" charset="0"/>
            </a:endParaRPr>
          </a:p>
        </p:txBody>
      </p:sp>
      <p:sp>
        <p:nvSpPr>
          <p:cNvPr id="46" name="TextBox 45"/>
          <p:cNvSpPr txBox="1"/>
          <p:nvPr/>
        </p:nvSpPr>
        <p:spPr>
          <a:xfrm>
            <a:off x="457200" y="5105400"/>
            <a:ext cx="3048000" cy="769441"/>
          </a:xfrm>
          <a:prstGeom prst="rect">
            <a:avLst/>
          </a:prstGeom>
          <a:noFill/>
        </p:spPr>
        <p:txBody>
          <a:bodyPr wrap="square" rtlCol="0">
            <a:spAutoFit/>
          </a:bodyPr>
          <a:lstStyle/>
          <a:p>
            <a:pPr algn="ctr"/>
            <a:r>
              <a:rPr lang="en-US" sz="4400" dirty="0" smtClean="0">
                <a:latin typeface="Cambria" pitchFamily="18" charset="0"/>
              </a:rPr>
              <a:t>CAPITAL</a:t>
            </a:r>
            <a:endParaRPr lang="en-US" sz="4400" dirty="0">
              <a:latin typeface="Cambria" pitchFamily="18" charset="0"/>
            </a:endParaRPr>
          </a:p>
        </p:txBody>
      </p:sp>
      <p:sp>
        <p:nvSpPr>
          <p:cNvPr id="47" name="TextBox 46"/>
          <p:cNvSpPr txBox="1"/>
          <p:nvPr/>
        </p:nvSpPr>
        <p:spPr>
          <a:xfrm>
            <a:off x="5334000" y="5181600"/>
            <a:ext cx="3810000" cy="492443"/>
          </a:xfrm>
          <a:prstGeom prst="rect">
            <a:avLst/>
          </a:prstGeom>
          <a:noFill/>
        </p:spPr>
        <p:txBody>
          <a:bodyPr wrap="square" rtlCol="0">
            <a:spAutoFit/>
          </a:bodyPr>
          <a:lstStyle/>
          <a:p>
            <a:pPr algn="ctr"/>
            <a:r>
              <a:rPr lang="en-US" sz="2600" dirty="0" smtClean="0">
                <a:latin typeface="Cambria" pitchFamily="18" charset="0"/>
              </a:rPr>
              <a:t>ENTREPRENEURSHIP</a:t>
            </a:r>
            <a:endParaRPr lang="en-US" sz="2600" dirty="0">
              <a:latin typeface="Cambr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Cambria" pitchFamily="18" charset="0"/>
              </a:rPr>
              <a:t>Land </a:t>
            </a:r>
            <a:r>
              <a:rPr lang="en-US" sz="5400" b="0" dirty="0" smtClean="0">
                <a:latin typeface="Cambria" pitchFamily="18" charset="0"/>
              </a:rPr>
              <a:t>Resources</a:t>
            </a:r>
            <a:endParaRPr lang="en-US" sz="5400" b="0" dirty="0">
              <a:latin typeface="Cambria" pitchFamily="18" charset="0"/>
            </a:endParaRPr>
          </a:p>
        </p:txBody>
      </p:sp>
      <p:sp>
        <p:nvSpPr>
          <p:cNvPr id="3" name="Content Placeholder 2"/>
          <p:cNvSpPr>
            <a:spLocks noGrp="1"/>
          </p:cNvSpPr>
          <p:nvPr>
            <p:ph sz="half" idx="1"/>
          </p:nvPr>
        </p:nvSpPr>
        <p:spPr/>
        <p:txBody>
          <a:bodyPr>
            <a:normAutofit/>
          </a:bodyPr>
          <a:lstStyle/>
          <a:p>
            <a:endParaRPr lang="en-US" dirty="0" smtClean="0">
              <a:latin typeface="Cambria" pitchFamily="18" charset="0"/>
            </a:endParaRPr>
          </a:p>
          <a:p>
            <a:r>
              <a:rPr lang="en-US" dirty="0" smtClean="0">
                <a:latin typeface="Cambria" pitchFamily="18" charset="0"/>
              </a:rPr>
              <a:t>Resources found in </a:t>
            </a:r>
            <a:r>
              <a:rPr lang="en-US" b="1" dirty="0" smtClean="0">
                <a:latin typeface="Cambria" pitchFamily="18" charset="0"/>
              </a:rPr>
              <a:t>nature</a:t>
            </a:r>
          </a:p>
          <a:p>
            <a:pPr>
              <a:buNone/>
            </a:pPr>
            <a:endParaRPr lang="en-US" b="1" dirty="0" smtClean="0">
              <a:latin typeface="Cambria" pitchFamily="18" charset="0"/>
            </a:endParaRPr>
          </a:p>
          <a:p>
            <a:r>
              <a:rPr lang="en-US" b="1" dirty="0" smtClean="0">
                <a:latin typeface="Cambria" pitchFamily="18" charset="0"/>
              </a:rPr>
              <a:t>Examples: </a:t>
            </a:r>
            <a:r>
              <a:rPr lang="en-US" dirty="0" smtClean="0">
                <a:latin typeface="Cambria" pitchFamily="18" charset="0"/>
              </a:rPr>
              <a:t>water, minerals, animals, and the forest</a:t>
            </a:r>
            <a:endParaRPr lang="en-US" dirty="0">
              <a:latin typeface="Cambria" pitchFamily="18" charset="0"/>
            </a:endParaRP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1828800"/>
            <a:ext cx="4175635" cy="3625056"/>
          </a:xfrm>
          <a:prstGeom prst="rect">
            <a:avLst/>
          </a:prstGeom>
          <a:noFill/>
          <a:ln w="9525">
            <a:noFill/>
            <a:miter lim="800000"/>
            <a:headEnd/>
            <a:tailEnd/>
          </a:ln>
        </p:spPr>
      </p:pic>
      <p:sp>
        <p:nvSpPr>
          <p:cNvPr id="6" name="TextBox 5"/>
          <p:cNvSpPr txBox="1"/>
          <p:nvPr/>
        </p:nvSpPr>
        <p:spPr>
          <a:xfrm>
            <a:off x="4572000" y="5562600"/>
            <a:ext cx="4572000" cy="707886"/>
          </a:xfrm>
          <a:prstGeom prst="rect">
            <a:avLst/>
          </a:prstGeom>
          <a:noFill/>
        </p:spPr>
        <p:txBody>
          <a:bodyPr wrap="square" rtlCol="0">
            <a:spAutoFit/>
          </a:bodyPr>
          <a:lstStyle/>
          <a:p>
            <a:r>
              <a:rPr lang="en-US" sz="2000" b="1" dirty="0" smtClean="0">
                <a:latin typeface="Cambria" pitchFamily="18" charset="0"/>
              </a:rPr>
              <a:t>Challenge: </a:t>
            </a:r>
            <a:r>
              <a:rPr lang="en-US" sz="2000" dirty="0" smtClean="0">
                <a:latin typeface="Cambria" pitchFamily="18" charset="0"/>
              </a:rPr>
              <a:t>Come up with your own example and add it!</a:t>
            </a:r>
            <a:endParaRPr lang="en-US" sz="2000" b="1" dirty="0">
              <a:latin typeface="Cambr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Cambria" pitchFamily="18" charset="0"/>
              </a:rPr>
              <a:t>Labor </a:t>
            </a:r>
            <a:r>
              <a:rPr lang="en-US" sz="5400" b="0" dirty="0" smtClean="0">
                <a:latin typeface="Cambria" pitchFamily="18" charset="0"/>
              </a:rPr>
              <a:t>Resources</a:t>
            </a:r>
            <a:endParaRPr lang="en-US" sz="5400" b="0" dirty="0">
              <a:latin typeface="Cambria" pitchFamily="18" charset="0"/>
            </a:endParaRPr>
          </a:p>
        </p:txBody>
      </p:sp>
      <p:sp>
        <p:nvSpPr>
          <p:cNvPr id="3" name="Content Placeholder 2"/>
          <p:cNvSpPr>
            <a:spLocks noGrp="1"/>
          </p:cNvSpPr>
          <p:nvPr>
            <p:ph sz="half" idx="1"/>
          </p:nvPr>
        </p:nvSpPr>
        <p:spPr/>
        <p:txBody>
          <a:bodyPr>
            <a:normAutofit/>
          </a:bodyPr>
          <a:lstStyle/>
          <a:p>
            <a:endParaRPr lang="en-US" dirty="0" smtClean="0">
              <a:latin typeface="Cambria" pitchFamily="18" charset="0"/>
            </a:endParaRPr>
          </a:p>
          <a:p>
            <a:r>
              <a:rPr lang="en-US" dirty="0" smtClean="0">
                <a:latin typeface="Cambria" pitchFamily="18" charset="0"/>
              </a:rPr>
              <a:t>Any physical or mental </a:t>
            </a:r>
            <a:r>
              <a:rPr lang="en-US" b="1" dirty="0" smtClean="0">
                <a:latin typeface="Cambria" pitchFamily="18" charset="0"/>
              </a:rPr>
              <a:t>work</a:t>
            </a:r>
          </a:p>
          <a:p>
            <a:endParaRPr lang="en-US" b="1" dirty="0" smtClean="0">
              <a:latin typeface="Cambria" pitchFamily="18" charset="0"/>
            </a:endParaRPr>
          </a:p>
          <a:p>
            <a:r>
              <a:rPr lang="en-US" b="1" dirty="0" smtClean="0">
                <a:latin typeface="Cambria" pitchFamily="18" charset="0"/>
              </a:rPr>
              <a:t>Examples:</a:t>
            </a:r>
            <a:r>
              <a:rPr lang="en-US" dirty="0" smtClean="0">
                <a:latin typeface="Cambria" pitchFamily="18" charset="0"/>
              </a:rPr>
              <a:t> a news reporter, cashier, or college professor </a:t>
            </a:r>
            <a:endParaRPr lang="en-US" b="1" dirty="0">
              <a:latin typeface="Cambria" pitchFamily="18" charset="0"/>
            </a:endParaRPr>
          </a:p>
        </p:txBody>
      </p:sp>
      <p:sp>
        <p:nvSpPr>
          <p:cNvPr id="6" name="Content Placeholder 5"/>
          <p:cNvSpPr>
            <a:spLocks noGrp="1"/>
          </p:cNvSpPr>
          <p:nvPr>
            <p:ph sz="half" idx="2"/>
          </p:nvPr>
        </p:nvSpPr>
        <p:spPr/>
        <p:txBody>
          <a:bodyPr/>
          <a:lstStyle/>
          <a:p>
            <a:endParaRPr lang="en-US"/>
          </a:p>
        </p:txBody>
      </p:sp>
      <p:pic>
        <p:nvPicPr>
          <p:cNvPr id="11266" name="Picture 2" descr="http://static.ddmcdn.com/gif/labor-union-7.jpg"/>
          <p:cNvPicPr>
            <a:picLocks noChangeAspect="1" noChangeArrowheads="1"/>
          </p:cNvPicPr>
          <p:nvPr/>
        </p:nvPicPr>
        <p:blipFill>
          <a:blip r:embed="rId2" cstate="print"/>
          <a:srcRect/>
          <a:stretch>
            <a:fillRect/>
          </a:stretch>
        </p:blipFill>
        <p:spPr bwMode="auto">
          <a:xfrm>
            <a:off x="4648200" y="1828800"/>
            <a:ext cx="3810000" cy="3810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Cambria" pitchFamily="18" charset="0"/>
              </a:rPr>
              <a:t>Capital </a:t>
            </a:r>
            <a:r>
              <a:rPr lang="en-US" sz="5400" b="0" dirty="0" smtClean="0">
                <a:latin typeface="Cambria" pitchFamily="18" charset="0"/>
              </a:rPr>
              <a:t>Resources</a:t>
            </a:r>
            <a:endParaRPr lang="en-US" sz="5400" b="0" dirty="0">
              <a:latin typeface="Cambria" pitchFamily="18" charset="0"/>
            </a:endParaRPr>
          </a:p>
        </p:txBody>
      </p:sp>
      <p:sp>
        <p:nvSpPr>
          <p:cNvPr id="3" name="Content Placeholder 2"/>
          <p:cNvSpPr>
            <a:spLocks noGrp="1"/>
          </p:cNvSpPr>
          <p:nvPr>
            <p:ph sz="half" idx="1"/>
          </p:nvPr>
        </p:nvSpPr>
        <p:spPr/>
        <p:txBody>
          <a:bodyPr>
            <a:normAutofit/>
          </a:bodyPr>
          <a:lstStyle/>
          <a:p>
            <a:endParaRPr lang="en-US" dirty="0" smtClean="0">
              <a:latin typeface="Cambria" pitchFamily="18" charset="0"/>
            </a:endParaRPr>
          </a:p>
          <a:p>
            <a:r>
              <a:rPr lang="en-US" dirty="0" smtClean="0">
                <a:latin typeface="Cambria" pitchFamily="18" charset="0"/>
              </a:rPr>
              <a:t>Finished </a:t>
            </a:r>
            <a:r>
              <a:rPr lang="en-US" b="1" dirty="0" smtClean="0">
                <a:latin typeface="Cambria" pitchFamily="18" charset="0"/>
              </a:rPr>
              <a:t>tools</a:t>
            </a:r>
            <a:r>
              <a:rPr lang="en-US" dirty="0" smtClean="0">
                <a:latin typeface="Cambria" pitchFamily="18" charset="0"/>
              </a:rPr>
              <a:t> used to make or deliver other products</a:t>
            </a:r>
          </a:p>
          <a:p>
            <a:endParaRPr lang="en-US" dirty="0" smtClean="0">
              <a:latin typeface="Cambria" pitchFamily="18" charset="0"/>
            </a:endParaRPr>
          </a:p>
          <a:p>
            <a:r>
              <a:rPr lang="en-US" b="1" dirty="0" smtClean="0">
                <a:latin typeface="Cambria" pitchFamily="18" charset="0"/>
              </a:rPr>
              <a:t>Examples:</a:t>
            </a:r>
            <a:r>
              <a:rPr lang="en-US" dirty="0" smtClean="0">
                <a:latin typeface="Cambria" pitchFamily="18" charset="0"/>
              </a:rPr>
              <a:t> machines, delivery trucks, buildings, or factories</a:t>
            </a:r>
            <a:endParaRPr lang="en-US" b="1" dirty="0">
              <a:latin typeface="Cambria" pitchFamily="18" charset="0"/>
            </a:endParaRPr>
          </a:p>
        </p:txBody>
      </p:sp>
      <p:sp>
        <p:nvSpPr>
          <p:cNvPr id="4" name="Content Placeholder 3"/>
          <p:cNvSpPr>
            <a:spLocks noGrp="1"/>
          </p:cNvSpPr>
          <p:nvPr>
            <p:ph sz="half" idx="2"/>
          </p:nvPr>
        </p:nvSpPr>
        <p:spPr/>
        <p:txBody>
          <a:bodyPr/>
          <a:lstStyle/>
          <a:p>
            <a:endParaRPr lang="en-US"/>
          </a:p>
        </p:txBody>
      </p:sp>
      <p:pic>
        <p:nvPicPr>
          <p:cNvPr id="4098" name="Picture 2" descr="C:\Documents and Settings\Brysonm\Desktop\Fedexgroundtruck.jpg"/>
          <p:cNvPicPr>
            <a:picLocks noChangeAspect="1" noChangeArrowheads="1"/>
          </p:cNvPicPr>
          <p:nvPr/>
        </p:nvPicPr>
        <p:blipFill>
          <a:blip r:embed="rId2" cstate="print"/>
          <a:srcRect/>
          <a:stretch>
            <a:fillRect/>
          </a:stretch>
        </p:blipFill>
        <p:spPr bwMode="auto">
          <a:xfrm>
            <a:off x="4648200" y="1752600"/>
            <a:ext cx="4114800" cy="2362200"/>
          </a:xfrm>
          <a:prstGeom prst="rect">
            <a:avLst/>
          </a:prstGeom>
          <a:noFill/>
          <a:ln w="50800">
            <a:solidFill>
              <a:schemeClr val="tx1"/>
            </a:solidFill>
          </a:ln>
        </p:spPr>
      </p:pic>
      <p:pic>
        <p:nvPicPr>
          <p:cNvPr id="10242" name="Picture 2" descr="https://encrypted-tbn3.gstatic.com/images?q=tbn:ANd9GcQvMezO3Vsu_PCvKzO-IaYgdT7P1n_WCUtd6puq2dK9YQwP6uaSVg"/>
          <p:cNvPicPr>
            <a:picLocks noChangeAspect="1" noChangeArrowheads="1"/>
          </p:cNvPicPr>
          <p:nvPr/>
        </p:nvPicPr>
        <p:blipFill>
          <a:blip r:embed="rId3" cstate="print"/>
          <a:srcRect/>
          <a:stretch>
            <a:fillRect/>
          </a:stretch>
        </p:blipFill>
        <p:spPr bwMode="auto">
          <a:xfrm>
            <a:off x="5181600" y="4270141"/>
            <a:ext cx="3048000" cy="2283059"/>
          </a:xfrm>
          <a:prstGeom prst="rect">
            <a:avLst/>
          </a:prstGeom>
          <a:noFill/>
          <a:ln w="76200">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Cambria" pitchFamily="18" charset="0"/>
              </a:rPr>
              <a:t>Entrepreneurship</a:t>
            </a:r>
            <a:endParaRPr lang="en-US" sz="6000" dirty="0">
              <a:latin typeface="Cambria" pitchFamily="18" charset="0"/>
            </a:endParaRPr>
          </a:p>
        </p:txBody>
      </p:sp>
      <p:sp>
        <p:nvSpPr>
          <p:cNvPr id="3" name="Content Placeholder 2"/>
          <p:cNvSpPr>
            <a:spLocks noGrp="1"/>
          </p:cNvSpPr>
          <p:nvPr>
            <p:ph sz="half" idx="1"/>
          </p:nvPr>
        </p:nvSpPr>
        <p:spPr/>
        <p:txBody>
          <a:bodyPr>
            <a:normAutofit/>
          </a:bodyPr>
          <a:lstStyle/>
          <a:p>
            <a:endParaRPr lang="en-US" b="1" dirty="0" smtClean="0">
              <a:latin typeface="Cambria" pitchFamily="18" charset="0"/>
            </a:endParaRPr>
          </a:p>
          <a:p>
            <a:r>
              <a:rPr lang="en-US" b="1" dirty="0" smtClean="0">
                <a:latin typeface="Cambria" pitchFamily="18" charset="0"/>
              </a:rPr>
              <a:t>New</a:t>
            </a:r>
            <a:r>
              <a:rPr lang="en-US" dirty="0" smtClean="0">
                <a:latin typeface="Cambria" pitchFamily="18" charset="0"/>
              </a:rPr>
              <a:t> ideas, risk taking, or starting a business</a:t>
            </a:r>
          </a:p>
          <a:p>
            <a:endParaRPr lang="en-US" dirty="0" smtClean="0">
              <a:latin typeface="Cambria" pitchFamily="18" charset="0"/>
            </a:endParaRPr>
          </a:p>
          <a:p>
            <a:r>
              <a:rPr lang="en-US" b="1" dirty="0" smtClean="0">
                <a:latin typeface="Cambria" pitchFamily="18" charset="0"/>
              </a:rPr>
              <a:t>Examples: </a:t>
            </a:r>
            <a:r>
              <a:rPr lang="en-US" dirty="0" smtClean="0">
                <a:latin typeface="Cambria" pitchFamily="18" charset="0"/>
              </a:rPr>
              <a:t>inventions and founders of companies</a:t>
            </a:r>
            <a:endParaRPr lang="en-US" dirty="0">
              <a:latin typeface="Cambria" pitchFamily="18" charset="0"/>
            </a:endParaRP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953000" y="1676400"/>
            <a:ext cx="3669811" cy="48308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09600" y="457200"/>
            <a:ext cx="7848600" cy="1077218"/>
          </a:xfrm>
          <a:prstGeom prst="rect">
            <a:avLst/>
          </a:prstGeom>
          <a:noFill/>
        </p:spPr>
        <p:txBody>
          <a:bodyPr wrap="square" rtlCol="0">
            <a:spAutoFit/>
          </a:bodyPr>
          <a:lstStyle/>
          <a:p>
            <a:pPr algn="ctr"/>
            <a:r>
              <a:rPr lang="en-US" sz="3200" b="1" i="1" dirty="0" smtClean="0">
                <a:solidFill>
                  <a:schemeClr val="bg1"/>
                </a:solidFill>
                <a:latin typeface="Cambria" pitchFamily="18" charset="0"/>
              </a:rPr>
              <a:t>Directions: </a:t>
            </a:r>
            <a:r>
              <a:rPr lang="en-US" sz="3200" i="1" dirty="0" smtClean="0">
                <a:solidFill>
                  <a:schemeClr val="bg1"/>
                </a:solidFill>
                <a:latin typeface="Cambria" pitchFamily="18" charset="0"/>
              </a:rPr>
              <a:t>When a new resource is announced, call out its factor of production</a:t>
            </a:r>
            <a:r>
              <a:rPr lang="en-US" sz="3200" i="1" dirty="0" smtClean="0">
                <a:latin typeface="Cambria" pitchFamily="18" charset="0"/>
              </a:rPr>
              <a:t>.</a:t>
            </a:r>
            <a:endParaRPr lang="en-US" sz="3200" b="1" i="1" dirty="0">
              <a:latin typeface="Cambria" pitchFamily="18" charset="0"/>
            </a:endParaRPr>
          </a:p>
        </p:txBody>
      </p:sp>
      <p:sp>
        <p:nvSpPr>
          <p:cNvPr id="5" name="TextBox 4"/>
          <p:cNvSpPr txBox="1"/>
          <p:nvPr/>
        </p:nvSpPr>
        <p:spPr>
          <a:xfrm>
            <a:off x="2514600" y="1600200"/>
            <a:ext cx="3810000" cy="584775"/>
          </a:xfrm>
          <a:prstGeom prst="rect">
            <a:avLst/>
          </a:prstGeom>
          <a:noFill/>
        </p:spPr>
        <p:txBody>
          <a:bodyPr wrap="square" rtlCol="0">
            <a:spAutoFit/>
          </a:bodyPr>
          <a:lstStyle/>
          <a:p>
            <a:pPr algn="ctr"/>
            <a:r>
              <a:rPr lang="en-US" sz="3200" b="1" dirty="0" smtClean="0">
                <a:solidFill>
                  <a:schemeClr val="bg1"/>
                </a:solidFill>
                <a:latin typeface="Cambria" pitchFamily="18" charset="0"/>
              </a:rPr>
              <a:t>FOR EXAMPLE:</a:t>
            </a:r>
            <a:endParaRPr lang="en-US" sz="3200" b="1" dirty="0">
              <a:solidFill>
                <a:schemeClr val="bg1"/>
              </a:solidFill>
              <a:latin typeface="Cambria"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1676400" y="2286000"/>
            <a:ext cx="5867400" cy="3288953"/>
          </a:xfrm>
          <a:prstGeom prst="rect">
            <a:avLst/>
          </a:prstGeom>
          <a:noFill/>
          <a:ln w="9525">
            <a:noFill/>
            <a:miter lim="800000"/>
            <a:headEnd/>
            <a:tailEnd/>
          </a:ln>
        </p:spPr>
      </p:pic>
      <p:sp>
        <p:nvSpPr>
          <p:cNvPr id="9" name="TextBox 8"/>
          <p:cNvSpPr txBox="1"/>
          <p:nvPr/>
        </p:nvSpPr>
        <p:spPr>
          <a:xfrm>
            <a:off x="2895600" y="5715000"/>
            <a:ext cx="3505200" cy="1015663"/>
          </a:xfrm>
          <a:prstGeom prst="rect">
            <a:avLst/>
          </a:prstGeom>
          <a:noFill/>
        </p:spPr>
        <p:txBody>
          <a:bodyPr wrap="square" rtlCol="0">
            <a:spAutoFit/>
          </a:bodyPr>
          <a:lstStyle/>
          <a:p>
            <a:pPr algn="ctr"/>
            <a:r>
              <a:rPr lang="en-US" sz="6000" b="1" dirty="0" smtClean="0">
                <a:solidFill>
                  <a:schemeClr val="bg1"/>
                </a:solidFill>
                <a:latin typeface="Cambria" pitchFamily="18" charset="0"/>
              </a:rPr>
              <a:t>Doctor</a:t>
            </a:r>
            <a:endParaRPr lang="en-US" sz="6000" b="1" dirty="0">
              <a:solidFill>
                <a:schemeClr val="bg1"/>
              </a:solidFill>
              <a:latin typeface="Cambria" pitchFamily="18" charset="0"/>
            </a:endParaRPr>
          </a:p>
        </p:txBody>
      </p:sp>
      <p:sp>
        <p:nvSpPr>
          <p:cNvPr id="10" name="Oval 9"/>
          <p:cNvSpPr/>
          <p:nvPr/>
        </p:nvSpPr>
        <p:spPr>
          <a:xfrm>
            <a:off x="6019800" y="4876800"/>
            <a:ext cx="2667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629400" y="5334000"/>
            <a:ext cx="1600200" cy="646331"/>
          </a:xfrm>
          <a:prstGeom prst="rect">
            <a:avLst/>
          </a:prstGeom>
          <a:noFill/>
        </p:spPr>
        <p:txBody>
          <a:bodyPr wrap="square" rtlCol="0">
            <a:spAutoFit/>
          </a:bodyPr>
          <a:lstStyle/>
          <a:p>
            <a:r>
              <a:rPr lang="en-US" sz="3600" dirty="0" smtClean="0">
                <a:latin typeface="Cambria" pitchFamily="18" charset="0"/>
              </a:rPr>
              <a:t>LABOR</a:t>
            </a:r>
            <a:endParaRPr lang="en-US" sz="3600"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2000"/>
                                        <p:tgtEl>
                                          <p:spTgt spid="717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9" grpId="0"/>
      <p:bldP spid="10" grpId="0" animBg="1"/>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131</TotalTime>
  <Words>400</Words>
  <Application>Microsoft Office PowerPoint</Application>
  <PresentationFormat>On-screen Show (4:3)</PresentationFormat>
  <Paragraphs>96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Cambria</vt:lpstr>
      <vt:lpstr>Corbel</vt:lpstr>
      <vt:lpstr>Wingdings</vt:lpstr>
      <vt:lpstr>Wingdings 2</vt:lpstr>
      <vt:lpstr>Wingdings 3</vt:lpstr>
      <vt:lpstr>Module</vt:lpstr>
      <vt:lpstr>Do Now: 8/17/16</vt:lpstr>
      <vt:lpstr>SSEF  1  Explain why limited productive resources and unlimited wants result in scarcity, opportunity costs, and tradeoffs for individuals, businesses, and government. B. Define and give examples of productive resources (e.g., land (natural), labor (human), capital (capital goods), entrepreneurship. </vt:lpstr>
      <vt:lpstr>Factors of Production</vt:lpstr>
      <vt:lpstr>PowerPoint Presentation</vt:lpstr>
      <vt:lpstr>Land Resources</vt:lpstr>
      <vt:lpstr>Labor Resources</vt:lpstr>
      <vt:lpstr>Capital Resources</vt:lpstr>
      <vt:lpstr>Entrepreneurship</vt:lpstr>
      <vt:lpstr>PowerPoint Presentation</vt:lpstr>
      <vt:lpstr>PowerPoint Presentation</vt:lpstr>
      <vt:lpstr>PowerPoint Presentation</vt:lpstr>
      <vt:lpstr>PowerPoint Presentation</vt:lpstr>
      <vt:lpstr>PowerPoint Presentation</vt:lpstr>
      <vt:lpstr>PowerPoint Presentation</vt:lpstr>
      <vt:lpstr>60-Second Challenge</vt:lpstr>
      <vt:lpstr>Product Analysis Sample</vt:lpstr>
      <vt:lpstr>Product Analysis Sample</vt:lpstr>
    </vt:vector>
  </TitlesOfParts>
  <Company>Memphis City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SKILL-BUILDER: 8/24/11</dc:title>
  <dc:creator>Molly Elizabeth Bryson</dc:creator>
  <cp:lastModifiedBy>Cheatham Lisa K</cp:lastModifiedBy>
  <cp:revision>25</cp:revision>
  <dcterms:created xsi:type="dcterms:W3CDTF">2011-08-24T13:09:17Z</dcterms:created>
  <dcterms:modified xsi:type="dcterms:W3CDTF">2016-08-16T20:13:17Z</dcterms:modified>
</cp:coreProperties>
</file>