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D85F99-412E-474C-8904-55DBE23F05FA}"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7F06-DE14-46BD-9588-1A7DFE2442BD}" type="slidenum">
              <a:rPr lang="en-US" smtClean="0"/>
              <a:t>‹#›</a:t>
            </a:fld>
            <a:endParaRPr lang="en-US"/>
          </a:p>
        </p:txBody>
      </p:sp>
    </p:spTree>
    <p:extLst>
      <p:ext uri="{BB962C8B-B14F-4D97-AF65-F5344CB8AC3E}">
        <p14:creationId xmlns:p14="http://schemas.microsoft.com/office/powerpoint/2010/main" val="405920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85F99-412E-474C-8904-55DBE23F05FA}"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7F06-DE14-46BD-9588-1A7DFE2442BD}" type="slidenum">
              <a:rPr lang="en-US" smtClean="0"/>
              <a:t>‹#›</a:t>
            </a:fld>
            <a:endParaRPr lang="en-US"/>
          </a:p>
        </p:txBody>
      </p:sp>
    </p:spTree>
    <p:extLst>
      <p:ext uri="{BB962C8B-B14F-4D97-AF65-F5344CB8AC3E}">
        <p14:creationId xmlns:p14="http://schemas.microsoft.com/office/powerpoint/2010/main" val="137585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85F99-412E-474C-8904-55DBE23F05FA}"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7F06-DE14-46BD-9588-1A7DFE2442BD}" type="slidenum">
              <a:rPr lang="en-US" smtClean="0"/>
              <a:t>‹#›</a:t>
            </a:fld>
            <a:endParaRPr lang="en-US"/>
          </a:p>
        </p:txBody>
      </p:sp>
    </p:spTree>
    <p:extLst>
      <p:ext uri="{BB962C8B-B14F-4D97-AF65-F5344CB8AC3E}">
        <p14:creationId xmlns:p14="http://schemas.microsoft.com/office/powerpoint/2010/main" val="26330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85F99-412E-474C-8904-55DBE23F05FA}"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7F06-DE14-46BD-9588-1A7DFE2442BD}" type="slidenum">
              <a:rPr lang="en-US" smtClean="0"/>
              <a:t>‹#›</a:t>
            </a:fld>
            <a:endParaRPr lang="en-US"/>
          </a:p>
        </p:txBody>
      </p:sp>
    </p:spTree>
    <p:extLst>
      <p:ext uri="{BB962C8B-B14F-4D97-AF65-F5344CB8AC3E}">
        <p14:creationId xmlns:p14="http://schemas.microsoft.com/office/powerpoint/2010/main" val="241372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85F99-412E-474C-8904-55DBE23F05FA}"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7F06-DE14-46BD-9588-1A7DFE2442BD}" type="slidenum">
              <a:rPr lang="en-US" smtClean="0"/>
              <a:t>‹#›</a:t>
            </a:fld>
            <a:endParaRPr lang="en-US"/>
          </a:p>
        </p:txBody>
      </p:sp>
    </p:spTree>
    <p:extLst>
      <p:ext uri="{BB962C8B-B14F-4D97-AF65-F5344CB8AC3E}">
        <p14:creationId xmlns:p14="http://schemas.microsoft.com/office/powerpoint/2010/main" val="415033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D85F99-412E-474C-8904-55DBE23F05FA}"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07F06-DE14-46BD-9588-1A7DFE2442BD}" type="slidenum">
              <a:rPr lang="en-US" smtClean="0"/>
              <a:t>‹#›</a:t>
            </a:fld>
            <a:endParaRPr lang="en-US"/>
          </a:p>
        </p:txBody>
      </p:sp>
    </p:spTree>
    <p:extLst>
      <p:ext uri="{BB962C8B-B14F-4D97-AF65-F5344CB8AC3E}">
        <p14:creationId xmlns:p14="http://schemas.microsoft.com/office/powerpoint/2010/main" val="188591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D85F99-412E-474C-8904-55DBE23F05FA}"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07F06-DE14-46BD-9588-1A7DFE2442BD}" type="slidenum">
              <a:rPr lang="en-US" smtClean="0"/>
              <a:t>‹#›</a:t>
            </a:fld>
            <a:endParaRPr lang="en-US"/>
          </a:p>
        </p:txBody>
      </p:sp>
    </p:spTree>
    <p:extLst>
      <p:ext uri="{BB962C8B-B14F-4D97-AF65-F5344CB8AC3E}">
        <p14:creationId xmlns:p14="http://schemas.microsoft.com/office/powerpoint/2010/main" val="416619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D85F99-412E-474C-8904-55DBE23F05FA}"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07F06-DE14-46BD-9588-1A7DFE2442BD}" type="slidenum">
              <a:rPr lang="en-US" smtClean="0"/>
              <a:t>‹#›</a:t>
            </a:fld>
            <a:endParaRPr lang="en-US"/>
          </a:p>
        </p:txBody>
      </p:sp>
    </p:spTree>
    <p:extLst>
      <p:ext uri="{BB962C8B-B14F-4D97-AF65-F5344CB8AC3E}">
        <p14:creationId xmlns:p14="http://schemas.microsoft.com/office/powerpoint/2010/main" val="270734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85F99-412E-474C-8904-55DBE23F05FA}"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07F06-DE14-46BD-9588-1A7DFE2442BD}" type="slidenum">
              <a:rPr lang="en-US" smtClean="0"/>
              <a:t>‹#›</a:t>
            </a:fld>
            <a:endParaRPr lang="en-US"/>
          </a:p>
        </p:txBody>
      </p:sp>
    </p:spTree>
    <p:extLst>
      <p:ext uri="{BB962C8B-B14F-4D97-AF65-F5344CB8AC3E}">
        <p14:creationId xmlns:p14="http://schemas.microsoft.com/office/powerpoint/2010/main" val="13981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85F99-412E-474C-8904-55DBE23F05FA}"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07F06-DE14-46BD-9588-1A7DFE2442BD}" type="slidenum">
              <a:rPr lang="en-US" smtClean="0"/>
              <a:t>‹#›</a:t>
            </a:fld>
            <a:endParaRPr lang="en-US"/>
          </a:p>
        </p:txBody>
      </p:sp>
    </p:spTree>
    <p:extLst>
      <p:ext uri="{BB962C8B-B14F-4D97-AF65-F5344CB8AC3E}">
        <p14:creationId xmlns:p14="http://schemas.microsoft.com/office/powerpoint/2010/main" val="72945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85F99-412E-474C-8904-55DBE23F05FA}"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07F06-DE14-46BD-9588-1A7DFE2442BD}" type="slidenum">
              <a:rPr lang="en-US" smtClean="0"/>
              <a:t>‹#›</a:t>
            </a:fld>
            <a:endParaRPr lang="en-US"/>
          </a:p>
        </p:txBody>
      </p:sp>
    </p:spTree>
    <p:extLst>
      <p:ext uri="{BB962C8B-B14F-4D97-AF65-F5344CB8AC3E}">
        <p14:creationId xmlns:p14="http://schemas.microsoft.com/office/powerpoint/2010/main" val="377547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85F99-412E-474C-8904-55DBE23F05FA}"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07F06-DE14-46BD-9588-1A7DFE2442BD}" type="slidenum">
              <a:rPr lang="en-US" smtClean="0"/>
              <a:t>‹#›</a:t>
            </a:fld>
            <a:endParaRPr lang="en-US"/>
          </a:p>
        </p:txBody>
      </p:sp>
    </p:spTree>
    <p:extLst>
      <p:ext uri="{BB962C8B-B14F-4D97-AF65-F5344CB8AC3E}">
        <p14:creationId xmlns:p14="http://schemas.microsoft.com/office/powerpoint/2010/main" val="2490209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12177"/>
          </a:xfrm>
        </p:spPr>
        <p:txBody>
          <a:bodyPr>
            <a:normAutofit fontScale="90000"/>
          </a:bodyPr>
          <a:lstStyle/>
          <a:p>
            <a:r>
              <a:rPr lang="en-US" dirty="0" smtClean="0"/>
              <a:t>Three Major World Religions</a:t>
            </a:r>
            <a:endParaRPr lang="en-US" dirty="0"/>
          </a:p>
        </p:txBody>
      </p:sp>
      <p:sp>
        <p:nvSpPr>
          <p:cNvPr id="3" name="Subtitle 2"/>
          <p:cNvSpPr>
            <a:spLocks noGrp="1"/>
          </p:cNvSpPr>
          <p:nvPr>
            <p:ph type="subTitle" idx="1"/>
          </p:nvPr>
        </p:nvSpPr>
        <p:spPr>
          <a:xfrm>
            <a:off x="1524000" y="2446020"/>
            <a:ext cx="9144000" cy="2811780"/>
          </a:xfrm>
        </p:spPr>
        <p:txBody>
          <a:bodyPr>
            <a:normAutofit fontScale="92500" lnSpcReduction="10000"/>
          </a:bodyPr>
          <a:lstStyle/>
          <a:p>
            <a:r>
              <a:rPr lang="en-US" dirty="0"/>
              <a:t>SSWH1- Analyze the origins, structures, and interactions of complex societies in the ancient Eastern Mediterranean from 3500 BCE to 500 BCE. C. Explain the development of monotheism; include the concepts developed by the ancient </a:t>
            </a:r>
            <a:r>
              <a:rPr lang="en-US" b="1" dirty="0"/>
              <a:t>Hebrews</a:t>
            </a:r>
            <a:r>
              <a:rPr lang="en-US" dirty="0"/>
              <a:t>, and Zoroastrianism. SSWH3-examine the political, philosophical, and cultural interaction of Classical Mediterranean societies from 700 BCE to 400 CE. d. Describe polytheism in the Greek and Roman world and the origins and diffusion of </a:t>
            </a:r>
            <a:r>
              <a:rPr lang="en-US" b="1" dirty="0"/>
              <a:t>Christianity</a:t>
            </a:r>
            <a:r>
              <a:rPr lang="en-US" dirty="0"/>
              <a:t> in the Roman world. SSWH5-trace the origins and expansion of the Islamic World between 600CE and 1300 CE. a. Explain the origins of </a:t>
            </a:r>
            <a:r>
              <a:rPr lang="en-US" b="1" dirty="0"/>
              <a:t>Islam</a:t>
            </a:r>
            <a:r>
              <a:rPr lang="en-US" dirty="0"/>
              <a:t> and the growth of the Islamic Empire. f. Analyze the relationship between Judaism, Christianity, and Islam.</a:t>
            </a:r>
          </a:p>
        </p:txBody>
      </p:sp>
    </p:spTree>
    <p:extLst>
      <p:ext uri="{BB962C8B-B14F-4D97-AF65-F5344CB8AC3E}">
        <p14:creationId xmlns:p14="http://schemas.microsoft.com/office/powerpoint/2010/main" val="14444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b="1" dirty="0" smtClean="0">
                <a:latin typeface="Baskerville Old Face" panose="02020602080505020303" pitchFamily="18" charset="0"/>
              </a:rPr>
              <a:t>3 major religions you’re learning about today:</a:t>
            </a:r>
            <a:endParaRPr lang="en-US" b="1" dirty="0">
              <a:latin typeface="Baskerville Old Face" panose="02020602080505020303" pitchFamily="18" charset="0"/>
            </a:endParaRPr>
          </a:p>
        </p:txBody>
      </p:sp>
      <p:sp>
        <p:nvSpPr>
          <p:cNvPr id="3" name="Content Placeholder 2"/>
          <p:cNvSpPr>
            <a:spLocks noGrp="1"/>
          </p:cNvSpPr>
          <p:nvPr>
            <p:ph idx="1"/>
          </p:nvPr>
        </p:nvSpPr>
        <p:spPr/>
        <p:txBody>
          <a:bodyPr>
            <a:normAutofit/>
          </a:bodyPr>
          <a:lstStyle/>
          <a:p>
            <a:pPr marL="0" indent="0">
              <a:buNone/>
            </a:pPr>
            <a:r>
              <a:rPr lang="en-US" sz="6600" b="1" dirty="0" smtClean="0"/>
              <a:t>In order of origination: </a:t>
            </a:r>
          </a:p>
          <a:p>
            <a:pPr marL="514350" indent="-514350">
              <a:buAutoNum type="arabicPeriod"/>
            </a:pPr>
            <a:r>
              <a:rPr lang="en-US" sz="6600" b="1" dirty="0" smtClean="0"/>
              <a:t>Judaism</a:t>
            </a:r>
          </a:p>
          <a:p>
            <a:pPr marL="514350" indent="-514350">
              <a:buAutoNum type="arabicPeriod"/>
            </a:pPr>
            <a:r>
              <a:rPr lang="en-US" sz="6600" b="1" dirty="0" smtClean="0"/>
              <a:t>Christianity</a:t>
            </a:r>
          </a:p>
          <a:p>
            <a:pPr marL="514350" indent="-514350">
              <a:buAutoNum type="arabicPeriod"/>
            </a:pPr>
            <a:r>
              <a:rPr lang="en-US" sz="6600" b="1" dirty="0" smtClean="0"/>
              <a:t>Islam</a:t>
            </a:r>
            <a:endParaRPr lang="en-US" sz="6600" b="1" dirty="0"/>
          </a:p>
        </p:txBody>
      </p:sp>
    </p:spTree>
    <p:extLst>
      <p:ext uri="{BB962C8B-B14F-4D97-AF65-F5344CB8AC3E}">
        <p14:creationId xmlns:p14="http://schemas.microsoft.com/office/powerpoint/2010/main" val="105016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532620" cy="1074420"/>
          </a:xfrm>
        </p:spPr>
        <p:txBody>
          <a:bodyPr>
            <a:noAutofit/>
          </a:bodyPr>
          <a:lstStyle/>
          <a:p>
            <a:r>
              <a:rPr lang="en-US" sz="5400" b="1" dirty="0" smtClean="0"/>
              <a:t>Judaism </a:t>
            </a:r>
            <a:r>
              <a:rPr lang="en-US" sz="2800" b="1" dirty="0" smtClean="0"/>
              <a:t>[C3 S4]  {more than 5000 years ago}</a:t>
            </a:r>
            <a:endParaRPr lang="en-US" sz="2800" b="1" dirty="0"/>
          </a:p>
        </p:txBody>
      </p:sp>
      <p:sp>
        <p:nvSpPr>
          <p:cNvPr id="3" name="Content Placeholder 2"/>
          <p:cNvSpPr>
            <a:spLocks noGrp="1"/>
          </p:cNvSpPr>
          <p:nvPr>
            <p:ph idx="1"/>
          </p:nvPr>
        </p:nvSpPr>
        <p:spPr>
          <a:xfrm>
            <a:off x="0" y="1074420"/>
            <a:ext cx="12192000" cy="5783580"/>
          </a:xfrm>
        </p:spPr>
        <p:txBody>
          <a:bodyPr>
            <a:noAutofit/>
          </a:bodyPr>
          <a:lstStyle/>
          <a:p>
            <a:pPr marL="0" indent="0">
              <a:buNone/>
            </a:pPr>
            <a:r>
              <a:rPr lang="en-US" sz="3200" dirty="0" smtClean="0"/>
              <a:t>The </a:t>
            </a:r>
            <a:r>
              <a:rPr lang="en-US" sz="3200" b="1" dirty="0" smtClean="0"/>
              <a:t>Hebrews</a:t>
            </a:r>
            <a:r>
              <a:rPr lang="en-US" sz="3200" dirty="0" smtClean="0"/>
              <a:t>, who would come to be called </a:t>
            </a:r>
            <a:r>
              <a:rPr lang="en-US" sz="3200" b="1" dirty="0" smtClean="0"/>
              <a:t>Jews, </a:t>
            </a:r>
            <a:r>
              <a:rPr lang="en-US" sz="3200" dirty="0" smtClean="0"/>
              <a:t>originated in </a:t>
            </a:r>
            <a:r>
              <a:rPr lang="en-US" sz="3200" b="1" dirty="0" smtClean="0"/>
              <a:t>Mesopotamia</a:t>
            </a:r>
            <a:r>
              <a:rPr lang="en-US" sz="3200" dirty="0" smtClean="0"/>
              <a:t>. The Jews were the first group of people who were </a:t>
            </a:r>
            <a:r>
              <a:rPr lang="en-US" sz="3200" b="1" dirty="0" smtClean="0"/>
              <a:t>Monotheistic. </a:t>
            </a:r>
            <a:r>
              <a:rPr lang="en-US" sz="3200" dirty="0" smtClean="0"/>
              <a:t>Their history comes from the first five books of the Hebrew Bible called the </a:t>
            </a:r>
            <a:r>
              <a:rPr lang="en-US" sz="3200" b="1" dirty="0" smtClean="0"/>
              <a:t>Torah. </a:t>
            </a:r>
            <a:r>
              <a:rPr lang="en-US" sz="3200" dirty="0" smtClean="0"/>
              <a:t>Christians call these books the </a:t>
            </a:r>
            <a:r>
              <a:rPr lang="en-US" sz="3200" b="1" dirty="0" smtClean="0"/>
              <a:t>Old Testament.  </a:t>
            </a:r>
            <a:r>
              <a:rPr lang="en-US" sz="3200" dirty="0" smtClean="0"/>
              <a:t>According to the Torah, God, who they also called </a:t>
            </a:r>
            <a:r>
              <a:rPr lang="en-US" sz="3200" b="1" dirty="0" smtClean="0"/>
              <a:t>Yahweh</a:t>
            </a:r>
            <a:r>
              <a:rPr lang="en-US" sz="3200" dirty="0" smtClean="0"/>
              <a:t>, chose </a:t>
            </a:r>
            <a:r>
              <a:rPr lang="en-US" sz="3200" b="1" dirty="0" smtClean="0"/>
              <a:t>Abraham</a:t>
            </a:r>
            <a:r>
              <a:rPr lang="en-US" sz="3200" dirty="0" smtClean="0"/>
              <a:t> to be the </a:t>
            </a:r>
            <a:r>
              <a:rPr lang="en-US" sz="3200" b="1" dirty="0" smtClean="0"/>
              <a:t>“father” </a:t>
            </a:r>
            <a:r>
              <a:rPr lang="en-US" sz="3200" dirty="0" smtClean="0"/>
              <a:t>of the Hebrew People. He would lead them to the </a:t>
            </a:r>
            <a:r>
              <a:rPr lang="en-US" sz="3200" b="1" dirty="0" smtClean="0"/>
              <a:t>promised land </a:t>
            </a:r>
            <a:r>
              <a:rPr lang="en-US" sz="3200" dirty="0" smtClean="0"/>
              <a:t>– out of Ur in Mesopotamia to </a:t>
            </a:r>
            <a:r>
              <a:rPr lang="en-US" sz="3200" b="1" dirty="0" smtClean="0"/>
              <a:t>Canaan</a:t>
            </a:r>
            <a:r>
              <a:rPr lang="en-US" sz="3200" dirty="0" smtClean="0"/>
              <a:t>, the promised land. Because of a terrible drought, his people went to Egypt. It was there that they would become slaves. To the Hebrews, God was not physical and images should not be made of him. Much later, </a:t>
            </a:r>
            <a:r>
              <a:rPr lang="en-US" sz="3200" b="1" dirty="0" smtClean="0"/>
              <a:t>Moses</a:t>
            </a:r>
            <a:r>
              <a:rPr lang="en-US" sz="3200" dirty="0" smtClean="0"/>
              <a:t> would lead the Jews out of </a:t>
            </a:r>
            <a:r>
              <a:rPr lang="en-US" sz="3200" b="1" dirty="0" smtClean="0"/>
              <a:t>Egypt</a:t>
            </a:r>
            <a:r>
              <a:rPr lang="en-US" sz="3200" dirty="0" smtClean="0"/>
              <a:t> back to their homeland. It was on this journey that Moses was given the </a:t>
            </a:r>
            <a:r>
              <a:rPr lang="en-US" sz="3200" b="1" dirty="0" smtClean="0"/>
              <a:t>Ten Commandments </a:t>
            </a:r>
            <a:r>
              <a:rPr lang="en-US" sz="3200" dirty="0" smtClean="0"/>
              <a:t>which would become the </a:t>
            </a:r>
            <a:r>
              <a:rPr lang="en-US" sz="3200" b="1" dirty="0" smtClean="0"/>
              <a:t>covenant</a:t>
            </a:r>
            <a:r>
              <a:rPr lang="en-US" sz="3200" dirty="0" smtClean="0"/>
              <a:t> between God and the Hebrew people. </a:t>
            </a:r>
            <a:endParaRPr lang="en-US" sz="3200" b="1" dirty="0"/>
          </a:p>
        </p:txBody>
      </p:sp>
      <p:pic>
        <p:nvPicPr>
          <p:cNvPr id="4" name="Picture 3"/>
          <p:cNvPicPr>
            <a:picLocks noChangeAspect="1"/>
          </p:cNvPicPr>
          <p:nvPr/>
        </p:nvPicPr>
        <p:blipFill>
          <a:blip r:embed="rId2"/>
          <a:stretch>
            <a:fillRect/>
          </a:stretch>
        </p:blipFill>
        <p:spPr>
          <a:xfrm>
            <a:off x="10741819" y="0"/>
            <a:ext cx="1223962" cy="1359958"/>
          </a:xfrm>
          <a:prstGeom prst="rect">
            <a:avLst/>
          </a:prstGeom>
        </p:spPr>
      </p:pic>
    </p:spTree>
    <p:extLst>
      <p:ext uri="{BB962C8B-B14F-4D97-AF65-F5344CB8AC3E}">
        <p14:creationId xmlns:p14="http://schemas.microsoft.com/office/powerpoint/2010/main" val="173962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112"/>
            <a:ext cx="12192000" cy="5761037"/>
          </a:xfrm>
        </p:spPr>
        <p:txBody>
          <a:bodyPr>
            <a:noAutofit/>
          </a:bodyPr>
          <a:lstStyle/>
          <a:p>
            <a:pPr marL="0" indent="0">
              <a:buNone/>
            </a:pPr>
            <a:r>
              <a:rPr lang="en-US" sz="3200" dirty="0" smtClean="0"/>
              <a:t>Came about during the time of the </a:t>
            </a:r>
            <a:r>
              <a:rPr lang="en-US" sz="3200" b="1" dirty="0" smtClean="0"/>
              <a:t>Roman Empire</a:t>
            </a:r>
            <a:r>
              <a:rPr lang="en-US" sz="3200" dirty="0" smtClean="0"/>
              <a:t>. The Romans were </a:t>
            </a:r>
            <a:r>
              <a:rPr lang="en-US" sz="3200" b="1" dirty="0" smtClean="0"/>
              <a:t>polytheistic</a:t>
            </a:r>
            <a:r>
              <a:rPr lang="en-US" sz="3200" dirty="0" smtClean="0"/>
              <a:t> and required all </a:t>
            </a:r>
            <a:r>
              <a:rPr lang="en-US" sz="3200" b="1" dirty="0" smtClean="0"/>
              <a:t>Romans</a:t>
            </a:r>
            <a:r>
              <a:rPr lang="en-US" sz="3200" dirty="0" smtClean="0"/>
              <a:t> to worship their </a:t>
            </a:r>
            <a:r>
              <a:rPr lang="en-US" sz="3200" b="1" dirty="0" smtClean="0"/>
              <a:t>gods</a:t>
            </a:r>
            <a:r>
              <a:rPr lang="en-US" sz="3200" dirty="0" smtClean="0"/>
              <a:t>. The </a:t>
            </a:r>
            <a:r>
              <a:rPr lang="en-US" sz="3200" b="1" dirty="0" smtClean="0"/>
              <a:t>Jewish Kingdom </a:t>
            </a:r>
            <a:r>
              <a:rPr lang="en-US" sz="3200" dirty="0" smtClean="0"/>
              <a:t>was controlled by the Romans. Sometime around </a:t>
            </a:r>
            <a:r>
              <a:rPr lang="en-US" sz="3200" b="1" dirty="0" smtClean="0"/>
              <a:t>6-4BCE</a:t>
            </a:r>
            <a:r>
              <a:rPr lang="en-US" sz="3200" dirty="0" smtClean="0"/>
              <a:t>, a Jew named </a:t>
            </a:r>
            <a:r>
              <a:rPr lang="en-US" sz="3200" b="1" dirty="0" smtClean="0"/>
              <a:t>Jesus</a:t>
            </a:r>
            <a:r>
              <a:rPr lang="en-US" sz="3200" dirty="0" smtClean="0"/>
              <a:t> was born in and grew up in </a:t>
            </a:r>
            <a:r>
              <a:rPr lang="en-US" sz="3200" b="1" dirty="0" smtClean="0"/>
              <a:t>Palestine</a:t>
            </a:r>
            <a:r>
              <a:rPr lang="en-US" sz="3200" dirty="0" smtClean="0"/>
              <a:t> (carpenter). When he was @30 he started preaching publically about his beliefs which included </a:t>
            </a:r>
            <a:r>
              <a:rPr lang="en-US" sz="3200" b="1" dirty="0" smtClean="0"/>
              <a:t>monotheism</a:t>
            </a:r>
            <a:r>
              <a:rPr lang="en-US" sz="3200" dirty="0" smtClean="0"/>
              <a:t> and the principles of the </a:t>
            </a:r>
            <a:r>
              <a:rPr lang="en-US" sz="3200" b="1" dirty="0" smtClean="0"/>
              <a:t>10 commandments</a:t>
            </a:r>
            <a:r>
              <a:rPr lang="en-US" sz="3200" dirty="0" smtClean="0"/>
              <a:t>. But mostly, he emphasized God’s personal </a:t>
            </a:r>
            <a:r>
              <a:rPr lang="en-US" sz="3200" b="1" dirty="0" smtClean="0"/>
              <a:t>relationship</a:t>
            </a:r>
            <a:r>
              <a:rPr lang="en-US" sz="3200" dirty="0" smtClean="0"/>
              <a:t> to each </a:t>
            </a:r>
            <a:r>
              <a:rPr lang="en-US" sz="3200" b="1" dirty="0" smtClean="0"/>
              <a:t>human being</a:t>
            </a:r>
            <a:r>
              <a:rPr lang="en-US" sz="3200" dirty="0" smtClean="0"/>
              <a:t>. He stressed the importance of people’s </a:t>
            </a:r>
            <a:r>
              <a:rPr lang="en-US" sz="3200" b="1" dirty="0" smtClean="0"/>
              <a:t>love for God</a:t>
            </a:r>
            <a:r>
              <a:rPr lang="en-US" sz="3200" dirty="0" smtClean="0"/>
              <a:t>, their </a:t>
            </a:r>
            <a:r>
              <a:rPr lang="en-US" sz="3200" b="1" dirty="0" smtClean="0"/>
              <a:t>neighbors</a:t>
            </a:r>
            <a:r>
              <a:rPr lang="en-US" sz="3200" dirty="0" smtClean="0"/>
              <a:t>, their </a:t>
            </a:r>
            <a:r>
              <a:rPr lang="en-US" sz="3200" b="1" dirty="0" smtClean="0"/>
              <a:t>enemies</a:t>
            </a:r>
            <a:r>
              <a:rPr lang="en-US" sz="3200" dirty="0" smtClean="0"/>
              <a:t> and </a:t>
            </a:r>
            <a:r>
              <a:rPr lang="en-US" sz="3200" b="1" dirty="0" smtClean="0"/>
              <a:t>themselves</a:t>
            </a:r>
            <a:r>
              <a:rPr lang="en-US" sz="3200" dirty="0" smtClean="0"/>
              <a:t>. He taught that God would end </a:t>
            </a:r>
            <a:r>
              <a:rPr lang="en-US" sz="3200" b="1" dirty="0" smtClean="0"/>
              <a:t>wickedness</a:t>
            </a:r>
            <a:r>
              <a:rPr lang="en-US" sz="3200" dirty="0" smtClean="0"/>
              <a:t> and establish an </a:t>
            </a:r>
            <a:r>
              <a:rPr lang="en-US" sz="3200" b="1" dirty="0" smtClean="0"/>
              <a:t>eternal kingdom </a:t>
            </a:r>
            <a:r>
              <a:rPr lang="en-US" sz="3200" dirty="0" smtClean="0"/>
              <a:t>for those who repented their sins. He gained many followers and the </a:t>
            </a:r>
            <a:r>
              <a:rPr lang="en-US" sz="3200" b="1" dirty="0" smtClean="0"/>
              <a:t>Romans</a:t>
            </a:r>
            <a:r>
              <a:rPr lang="en-US" sz="3200" dirty="0" smtClean="0"/>
              <a:t> became threatened by his popularity.  After </a:t>
            </a:r>
            <a:r>
              <a:rPr lang="en-US" sz="3200" b="1" dirty="0" smtClean="0"/>
              <a:t>Jewish</a:t>
            </a:r>
            <a:r>
              <a:rPr lang="en-US" sz="3200" dirty="0" smtClean="0"/>
              <a:t> leaders denied he was the </a:t>
            </a:r>
            <a:r>
              <a:rPr lang="en-US" sz="3200" b="1" dirty="0" smtClean="0"/>
              <a:t>messiah</a:t>
            </a:r>
            <a:r>
              <a:rPr lang="en-US" sz="3200" dirty="0" smtClean="0"/>
              <a:t>, he was arrested for defying the </a:t>
            </a:r>
            <a:r>
              <a:rPr lang="en-US" sz="3200" b="1" dirty="0" smtClean="0"/>
              <a:t>authority</a:t>
            </a:r>
            <a:r>
              <a:rPr lang="en-US" sz="3200" dirty="0" smtClean="0"/>
              <a:t> of Rome and </a:t>
            </a:r>
            <a:r>
              <a:rPr lang="en-US" sz="3200" b="1" dirty="0" smtClean="0"/>
              <a:t>crucified</a:t>
            </a:r>
            <a:r>
              <a:rPr lang="en-US" sz="3200" dirty="0" smtClean="0"/>
              <a:t>. Christianity spreads through the work of his </a:t>
            </a:r>
            <a:r>
              <a:rPr lang="en-US" sz="3200" b="1" dirty="0" smtClean="0"/>
              <a:t>apostles</a:t>
            </a:r>
            <a:r>
              <a:rPr lang="en-US" sz="3200" dirty="0" smtClean="0"/>
              <a:t>. </a:t>
            </a:r>
            <a:endParaRPr lang="en-US" sz="3200" dirty="0"/>
          </a:p>
        </p:txBody>
      </p:sp>
      <p:sp>
        <p:nvSpPr>
          <p:cNvPr id="4" name="Title 1"/>
          <p:cNvSpPr>
            <a:spLocks noGrp="1"/>
          </p:cNvSpPr>
          <p:nvPr>
            <p:ph type="title"/>
          </p:nvPr>
        </p:nvSpPr>
        <p:spPr>
          <a:xfrm>
            <a:off x="0" y="-228600"/>
            <a:ext cx="10515600" cy="1325563"/>
          </a:xfrm>
        </p:spPr>
        <p:txBody>
          <a:bodyPr>
            <a:noAutofit/>
          </a:bodyPr>
          <a:lstStyle/>
          <a:p>
            <a:r>
              <a:rPr lang="en-US" sz="5400" b="1" dirty="0" smtClean="0"/>
              <a:t>Christianity </a:t>
            </a:r>
            <a:r>
              <a:rPr lang="en-US" sz="2800" b="1" dirty="0" smtClean="0"/>
              <a:t>[C6 S3] </a:t>
            </a:r>
            <a:r>
              <a:rPr lang="en-US" sz="2800" b="1" dirty="0" smtClean="0"/>
              <a:t>{more than 2000 years ago}</a:t>
            </a:r>
            <a:endParaRPr lang="en-US" sz="2800" b="1" dirty="0"/>
          </a:p>
        </p:txBody>
      </p:sp>
      <p:pic>
        <p:nvPicPr>
          <p:cNvPr id="5" name="Picture 4"/>
          <p:cNvPicPr>
            <a:picLocks noChangeAspect="1"/>
          </p:cNvPicPr>
          <p:nvPr/>
        </p:nvPicPr>
        <p:blipFill>
          <a:blip r:embed="rId2"/>
          <a:stretch>
            <a:fillRect/>
          </a:stretch>
        </p:blipFill>
        <p:spPr>
          <a:xfrm>
            <a:off x="11239580" y="0"/>
            <a:ext cx="952420" cy="1197735"/>
          </a:xfrm>
          <a:prstGeom prst="rect">
            <a:avLst/>
          </a:prstGeom>
        </p:spPr>
      </p:pic>
      <p:pic>
        <p:nvPicPr>
          <p:cNvPr id="6" name="Picture 5"/>
          <p:cNvPicPr>
            <a:picLocks noChangeAspect="1"/>
          </p:cNvPicPr>
          <p:nvPr/>
        </p:nvPicPr>
        <p:blipFill>
          <a:blip r:embed="rId3"/>
          <a:stretch>
            <a:fillRect/>
          </a:stretch>
        </p:blipFill>
        <p:spPr>
          <a:xfrm>
            <a:off x="9227846" y="115094"/>
            <a:ext cx="1743075" cy="866775"/>
          </a:xfrm>
          <a:prstGeom prst="rect">
            <a:avLst/>
          </a:prstGeom>
        </p:spPr>
      </p:pic>
    </p:spTree>
    <p:extLst>
      <p:ext uri="{BB962C8B-B14F-4D97-AF65-F5344CB8AC3E}">
        <p14:creationId xmlns:p14="http://schemas.microsoft.com/office/powerpoint/2010/main" val="4005085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26140" y="98743"/>
            <a:ext cx="998220" cy="998220"/>
          </a:xfrm>
          <a:prstGeom prst="rect">
            <a:avLst/>
          </a:prstGeom>
        </p:spPr>
      </p:pic>
      <p:sp>
        <p:nvSpPr>
          <p:cNvPr id="3" name="Content Placeholder 2"/>
          <p:cNvSpPr>
            <a:spLocks noGrp="1"/>
          </p:cNvSpPr>
          <p:nvPr>
            <p:ph idx="1"/>
          </p:nvPr>
        </p:nvSpPr>
        <p:spPr>
          <a:xfrm>
            <a:off x="0" y="762112"/>
            <a:ext cx="12192000" cy="6095888"/>
          </a:xfrm>
        </p:spPr>
        <p:txBody>
          <a:bodyPr>
            <a:noAutofit/>
          </a:bodyPr>
          <a:lstStyle/>
          <a:p>
            <a:pPr marL="0" indent="0">
              <a:buNone/>
            </a:pPr>
            <a:r>
              <a:rPr lang="en-US" sz="3200" dirty="0" smtClean="0"/>
              <a:t>Came about in the </a:t>
            </a:r>
            <a:r>
              <a:rPr lang="en-US" sz="3200" b="1" dirty="0" smtClean="0"/>
              <a:t>Middle East</a:t>
            </a:r>
            <a:r>
              <a:rPr lang="en-US" sz="3200" dirty="0" smtClean="0"/>
              <a:t>–what is modern day </a:t>
            </a:r>
            <a:r>
              <a:rPr lang="en-US" sz="3200" b="1" dirty="0" smtClean="0"/>
              <a:t>Saudi Arabia </a:t>
            </a:r>
            <a:r>
              <a:rPr lang="en-US" sz="3200" dirty="0" smtClean="0"/>
              <a:t>in </a:t>
            </a:r>
            <a:r>
              <a:rPr lang="en-US" sz="3200" b="1" dirty="0" smtClean="0"/>
              <a:t>Mecca</a:t>
            </a:r>
            <a:r>
              <a:rPr lang="en-US" sz="3200" dirty="0" smtClean="0"/>
              <a:t>, a big trade city on the coast of the </a:t>
            </a:r>
            <a:r>
              <a:rPr lang="en-US" sz="3200" b="1" dirty="0" smtClean="0"/>
              <a:t>Red Sea</a:t>
            </a:r>
            <a:r>
              <a:rPr lang="en-US" sz="3200" dirty="0" smtClean="0"/>
              <a:t>. It was also a </a:t>
            </a:r>
            <a:r>
              <a:rPr lang="en-US" sz="3200" b="1" dirty="0" smtClean="0"/>
              <a:t>holy city </a:t>
            </a:r>
            <a:r>
              <a:rPr lang="en-US" sz="3200" dirty="0" smtClean="0"/>
              <a:t>where pilgrims would come to worship at an ancient shrine called the </a:t>
            </a:r>
            <a:r>
              <a:rPr lang="en-US" sz="3200" b="1" dirty="0" err="1" smtClean="0"/>
              <a:t>Ka’aba</a:t>
            </a:r>
            <a:r>
              <a:rPr lang="en-US" sz="3200" dirty="0" smtClean="0"/>
              <a:t> that was associated to </a:t>
            </a:r>
            <a:r>
              <a:rPr lang="en-US" sz="3200" b="1" dirty="0" smtClean="0"/>
              <a:t>Abraham</a:t>
            </a:r>
            <a:r>
              <a:rPr lang="en-US" sz="3200" dirty="0" smtClean="0"/>
              <a:t>. Many religions existed in the area including many </a:t>
            </a:r>
            <a:r>
              <a:rPr lang="en-US" sz="3200" b="1" dirty="0" smtClean="0"/>
              <a:t>Christians</a:t>
            </a:r>
            <a:r>
              <a:rPr lang="en-US" sz="3200" dirty="0" smtClean="0"/>
              <a:t> and </a:t>
            </a:r>
            <a:r>
              <a:rPr lang="en-US" sz="3200" b="1" dirty="0" smtClean="0"/>
              <a:t>Jews</a:t>
            </a:r>
            <a:r>
              <a:rPr lang="en-US" sz="3200" dirty="0" smtClean="0"/>
              <a:t>. It was here that </a:t>
            </a:r>
            <a:r>
              <a:rPr lang="en-US" sz="3200" b="1" dirty="0" smtClean="0"/>
              <a:t>Muhammad</a:t>
            </a:r>
            <a:r>
              <a:rPr lang="en-US" sz="3200" dirty="0" smtClean="0"/>
              <a:t> was born. He was a trader and business manager for a wealthy business woman named </a:t>
            </a:r>
            <a:r>
              <a:rPr lang="en-US" sz="3200" b="1" dirty="0" smtClean="0"/>
              <a:t>Khadijah</a:t>
            </a:r>
            <a:r>
              <a:rPr lang="en-US" sz="3200" dirty="0" smtClean="0"/>
              <a:t> who he would later marry. Once when he was meditating he heard the voice of the </a:t>
            </a:r>
            <a:r>
              <a:rPr lang="en-US" sz="3200" b="1" dirty="0" smtClean="0"/>
              <a:t>angel</a:t>
            </a:r>
            <a:r>
              <a:rPr lang="en-US" sz="3200" dirty="0" smtClean="0"/>
              <a:t> </a:t>
            </a:r>
            <a:r>
              <a:rPr lang="en-US" sz="3200" b="1" dirty="0" smtClean="0"/>
              <a:t>Gabriel</a:t>
            </a:r>
            <a:r>
              <a:rPr lang="en-US" sz="3200" dirty="0" smtClean="0"/>
              <a:t> who told Muhammad he would be the </a:t>
            </a:r>
            <a:r>
              <a:rPr lang="en-US" sz="3200" b="1" dirty="0" smtClean="0"/>
              <a:t>messenger</a:t>
            </a:r>
            <a:r>
              <a:rPr lang="en-US" sz="3200" dirty="0" smtClean="0"/>
              <a:t> of </a:t>
            </a:r>
            <a:r>
              <a:rPr lang="en-US" sz="3200" b="1" dirty="0" smtClean="0"/>
              <a:t>Allah</a:t>
            </a:r>
            <a:r>
              <a:rPr lang="en-US" sz="3200" dirty="0" smtClean="0"/>
              <a:t>. He began to teach that Allah was the only God and all other gods should be abandoned. He gained followers, but many feared Mecca would lose prestige if they followed Muhammad so he left but would return stronger. There are 5 beliefs or </a:t>
            </a:r>
            <a:r>
              <a:rPr lang="en-US" sz="3200" b="1" dirty="0" smtClean="0"/>
              <a:t>pillars</a:t>
            </a:r>
            <a:r>
              <a:rPr lang="en-US" sz="3200" dirty="0" smtClean="0"/>
              <a:t> of Islam: </a:t>
            </a:r>
            <a:r>
              <a:rPr lang="en-US" sz="3200" b="1" dirty="0" smtClean="0"/>
              <a:t>Faith, Prayer, Alms, Fasting and Pilgrimage</a:t>
            </a:r>
            <a:r>
              <a:rPr lang="en-US" sz="3200" dirty="0" smtClean="0"/>
              <a:t> (page 267)</a:t>
            </a:r>
            <a:endParaRPr lang="en-US" sz="3200" dirty="0"/>
          </a:p>
        </p:txBody>
      </p:sp>
      <p:sp>
        <p:nvSpPr>
          <p:cNvPr id="4" name="Title 1"/>
          <p:cNvSpPr>
            <a:spLocks noGrp="1"/>
          </p:cNvSpPr>
          <p:nvPr>
            <p:ph type="title"/>
          </p:nvPr>
        </p:nvSpPr>
        <p:spPr>
          <a:xfrm>
            <a:off x="0" y="-228600"/>
            <a:ext cx="4754880" cy="1325563"/>
          </a:xfrm>
        </p:spPr>
        <p:txBody>
          <a:bodyPr>
            <a:noAutofit/>
          </a:bodyPr>
          <a:lstStyle/>
          <a:p>
            <a:r>
              <a:rPr lang="en-US" sz="5400" b="1" dirty="0" smtClean="0"/>
              <a:t>Islam </a:t>
            </a:r>
            <a:r>
              <a:rPr lang="en-US" sz="2800" b="1" dirty="0" smtClean="0"/>
              <a:t>[C10 S1] </a:t>
            </a:r>
            <a:r>
              <a:rPr lang="en-US" sz="2800" b="1" dirty="0" smtClean="0"/>
              <a:t>{@610AD}</a:t>
            </a:r>
            <a:endParaRPr lang="en-US" sz="2800" b="1" dirty="0"/>
          </a:p>
        </p:txBody>
      </p:sp>
    </p:spTree>
    <p:extLst>
      <p:ext uri="{BB962C8B-B14F-4D97-AF65-F5344CB8AC3E}">
        <p14:creationId xmlns:p14="http://schemas.microsoft.com/office/powerpoint/2010/main" val="74899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 y="0"/>
            <a:ext cx="10515600" cy="1325563"/>
          </a:xfrm>
        </p:spPr>
        <p:txBody>
          <a:bodyPr/>
          <a:lstStyle/>
          <a:p>
            <a:r>
              <a:rPr lang="en-US" dirty="0" smtClean="0"/>
              <a:t>You need to know some basic terminology first - - - -</a:t>
            </a:r>
            <a:endParaRPr lang="en-US" dirty="0"/>
          </a:p>
        </p:txBody>
      </p:sp>
      <p:pic>
        <p:nvPicPr>
          <p:cNvPr id="2050" name="Picture 2" descr="http://9835bb9feb9fb776ffeb-8512833177f375bfc9e117209d1deddc.r20.cf2.rackcdn.com/61385114-D5FF-4F9B-B18A-F22018F132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0280" y="618014"/>
            <a:ext cx="8082492" cy="606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93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 y="0"/>
            <a:ext cx="10515600" cy="1325563"/>
          </a:xfrm>
        </p:spPr>
        <p:txBody>
          <a:bodyPr/>
          <a:lstStyle/>
          <a:p>
            <a:r>
              <a:rPr lang="en-US" dirty="0" smtClean="0"/>
              <a:t>You need to know some basic terminology first - - - -</a:t>
            </a:r>
            <a:endParaRPr lang="en-US" dirty="0"/>
          </a:p>
        </p:txBody>
      </p:sp>
      <p:pic>
        <p:nvPicPr>
          <p:cNvPr id="3074" name="Picture 2" descr="http://9835bb9feb9fb776ffeb-8512833177f375bfc9e117209d1deddc.r20.cf2.rackcdn.com/AC608A40-1B92-4EF6-9CAA-417D8B1ADB7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0300" y="662781"/>
            <a:ext cx="8290560" cy="621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1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 y="0"/>
            <a:ext cx="10515600" cy="1325563"/>
          </a:xfrm>
        </p:spPr>
        <p:txBody>
          <a:bodyPr/>
          <a:lstStyle/>
          <a:p>
            <a:r>
              <a:rPr lang="en-US" dirty="0" smtClean="0"/>
              <a:t>You need to know some basic terminology first - - - -</a:t>
            </a:r>
            <a:endParaRPr lang="en-US" dirty="0"/>
          </a:p>
        </p:txBody>
      </p:sp>
      <p:pic>
        <p:nvPicPr>
          <p:cNvPr id="4098" name="Picture 2" descr="http://9835bb9feb9fb776ffeb-8512833177f375bfc9e117209d1deddc.r20.cf2.rackcdn.com/54B4241F-D5ED-42B3-AC41-E2F0AEF2745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8420" y="662780"/>
            <a:ext cx="8260292" cy="619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4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 y="0"/>
            <a:ext cx="10515600" cy="1325563"/>
          </a:xfrm>
        </p:spPr>
        <p:txBody>
          <a:bodyPr/>
          <a:lstStyle/>
          <a:p>
            <a:r>
              <a:rPr lang="en-US" dirty="0" smtClean="0"/>
              <a:t>You need to know some basic terminology first - - - -</a:t>
            </a:r>
            <a:endParaRPr lang="en-US" dirty="0"/>
          </a:p>
        </p:txBody>
      </p:sp>
      <p:pic>
        <p:nvPicPr>
          <p:cNvPr id="1026" name="Picture 2" descr="http://9835bb9feb9fb776ffeb-8512833177f375bfc9e117209d1deddc.r20.cf2.rackcdn.com/9B21E2DD-FA1E-4292-91DB-F09D84DA656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8880" y="612300"/>
            <a:ext cx="8412480" cy="630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779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 y="0"/>
            <a:ext cx="10515600" cy="1325563"/>
          </a:xfrm>
        </p:spPr>
        <p:txBody>
          <a:bodyPr/>
          <a:lstStyle/>
          <a:p>
            <a:r>
              <a:rPr lang="en-US" dirty="0" smtClean="0"/>
              <a:t>You need to know some basic terminology first - - - -</a:t>
            </a:r>
            <a:endParaRPr lang="en-US" dirty="0"/>
          </a:p>
        </p:txBody>
      </p:sp>
      <p:pic>
        <p:nvPicPr>
          <p:cNvPr id="5122" name="Picture 2" descr="http://9835bb9feb9fb776ffeb-8512833177f375bfc9e117209d1deddc.r20.cf2.rackcdn.com/8CF57DFC-9AF5-4DA9-8369-FB6392C634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339" y="609124"/>
            <a:ext cx="8331835" cy="624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49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 y="0"/>
            <a:ext cx="10515600" cy="1325563"/>
          </a:xfrm>
        </p:spPr>
        <p:txBody>
          <a:bodyPr/>
          <a:lstStyle/>
          <a:p>
            <a:r>
              <a:rPr lang="en-US" dirty="0" smtClean="0"/>
              <a:t>You need to know some basic terminology first - - - -</a:t>
            </a:r>
            <a:endParaRPr lang="en-US" dirty="0"/>
          </a:p>
        </p:txBody>
      </p:sp>
      <p:pic>
        <p:nvPicPr>
          <p:cNvPr id="3" name="Picture 2"/>
          <p:cNvPicPr>
            <a:picLocks noChangeAspect="1"/>
          </p:cNvPicPr>
          <p:nvPr/>
        </p:nvPicPr>
        <p:blipFill>
          <a:blip r:embed="rId2"/>
          <a:stretch>
            <a:fillRect/>
          </a:stretch>
        </p:blipFill>
        <p:spPr>
          <a:xfrm>
            <a:off x="2415540" y="651510"/>
            <a:ext cx="8275320" cy="6206490"/>
          </a:xfrm>
          <a:prstGeom prst="rect">
            <a:avLst/>
          </a:prstGeom>
        </p:spPr>
      </p:pic>
    </p:spTree>
    <p:extLst>
      <p:ext uri="{BB962C8B-B14F-4D97-AF65-F5344CB8AC3E}">
        <p14:creationId xmlns:p14="http://schemas.microsoft.com/office/powerpoint/2010/main" val="137005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 y="0"/>
            <a:ext cx="10515600" cy="1325563"/>
          </a:xfrm>
        </p:spPr>
        <p:txBody>
          <a:bodyPr/>
          <a:lstStyle/>
          <a:p>
            <a:r>
              <a:rPr lang="en-US" dirty="0" smtClean="0"/>
              <a:t>You need to know some basic terminology first - - - -</a:t>
            </a:r>
            <a:endParaRPr lang="en-US" dirty="0"/>
          </a:p>
        </p:txBody>
      </p:sp>
      <p:pic>
        <p:nvPicPr>
          <p:cNvPr id="4" name="Picture 3"/>
          <p:cNvPicPr>
            <a:picLocks noChangeAspect="1"/>
          </p:cNvPicPr>
          <p:nvPr/>
        </p:nvPicPr>
        <p:blipFill>
          <a:blip r:embed="rId2"/>
          <a:stretch>
            <a:fillRect/>
          </a:stretch>
        </p:blipFill>
        <p:spPr>
          <a:xfrm>
            <a:off x="2720340" y="668654"/>
            <a:ext cx="8252460" cy="6189345"/>
          </a:xfrm>
          <a:prstGeom prst="rect">
            <a:avLst/>
          </a:prstGeom>
        </p:spPr>
      </p:pic>
    </p:spTree>
    <p:extLst>
      <p:ext uri="{BB962C8B-B14F-4D97-AF65-F5344CB8AC3E}">
        <p14:creationId xmlns:p14="http://schemas.microsoft.com/office/powerpoint/2010/main" val="28195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3200400" cy="937895"/>
          </a:xfrm>
        </p:spPr>
        <p:txBody>
          <a:bodyPr/>
          <a:lstStyle/>
          <a:p>
            <a:r>
              <a:rPr lang="en-US" b="1" dirty="0" smtClean="0"/>
              <a:t>Polytheism: </a:t>
            </a:r>
            <a:endParaRPr lang="en-US" b="1" dirty="0"/>
          </a:p>
        </p:txBody>
      </p:sp>
      <p:pic>
        <p:nvPicPr>
          <p:cNvPr id="5" name="Picture 4"/>
          <p:cNvPicPr>
            <a:picLocks noChangeAspect="1"/>
          </p:cNvPicPr>
          <p:nvPr/>
        </p:nvPicPr>
        <p:blipFill>
          <a:blip r:embed="rId2"/>
          <a:stretch>
            <a:fillRect/>
          </a:stretch>
        </p:blipFill>
        <p:spPr>
          <a:xfrm>
            <a:off x="791781" y="731520"/>
            <a:ext cx="10546779" cy="6472966"/>
          </a:xfrm>
          <a:prstGeom prst="rect">
            <a:avLst/>
          </a:prstGeom>
        </p:spPr>
      </p:pic>
    </p:spTree>
    <p:extLst>
      <p:ext uri="{BB962C8B-B14F-4D97-AF65-F5344CB8AC3E}">
        <p14:creationId xmlns:p14="http://schemas.microsoft.com/office/powerpoint/2010/main" val="2099444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788</Words>
  <Application>Microsoft Office PowerPoint</Application>
  <PresentationFormat>Widescreen</PresentationFormat>
  <Paragraphs>21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Baskerville Old Face</vt:lpstr>
      <vt:lpstr>Calibri</vt:lpstr>
      <vt:lpstr>Calibri Light</vt:lpstr>
      <vt:lpstr>Office Theme</vt:lpstr>
      <vt:lpstr>Three Major World Religions</vt:lpstr>
      <vt:lpstr>You need to know some basic terminology first - - - -</vt:lpstr>
      <vt:lpstr>You need to know some basic terminology first - - - -</vt:lpstr>
      <vt:lpstr>You need to know some basic terminology first - - - -</vt:lpstr>
      <vt:lpstr>You need to know some basic terminology first - - - -</vt:lpstr>
      <vt:lpstr>You need to know some basic terminology first - - - -</vt:lpstr>
      <vt:lpstr>You need to know some basic terminology first - - - -</vt:lpstr>
      <vt:lpstr>You need to know some basic terminology first - - - -</vt:lpstr>
      <vt:lpstr>Polytheism: </vt:lpstr>
      <vt:lpstr>3 major religions you’re learning about today:</vt:lpstr>
      <vt:lpstr>Judaism [C3 S4]  {more than 5000 years ago}</vt:lpstr>
      <vt:lpstr>Christianity [C6 S3] {more than 2000 years ago}</vt:lpstr>
      <vt:lpstr>Islam [C10 S1] {@610AD}</vt:lpstr>
    </vt:vector>
  </TitlesOfParts>
  <Company>Muscogee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Major World Religions</dc:title>
  <dc:creator>Cheatham Lisa K</dc:creator>
  <cp:lastModifiedBy>Cheatham Lisa K</cp:lastModifiedBy>
  <cp:revision>11</cp:revision>
  <dcterms:created xsi:type="dcterms:W3CDTF">2016-08-21T19:49:44Z</dcterms:created>
  <dcterms:modified xsi:type="dcterms:W3CDTF">2016-08-21T21:14:17Z</dcterms:modified>
</cp:coreProperties>
</file>