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613080-7522-4370-8D43-DFF892CBA7D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410F7-5A50-4B6A-BB61-1C205FBE7791}" type="slidenum">
              <a:rPr lang="en-US" smtClean="0"/>
              <a:t>‹#›</a:t>
            </a:fld>
            <a:endParaRPr lang="en-US"/>
          </a:p>
        </p:txBody>
      </p:sp>
    </p:spTree>
    <p:extLst>
      <p:ext uri="{BB962C8B-B14F-4D97-AF65-F5344CB8AC3E}">
        <p14:creationId xmlns:p14="http://schemas.microsoft.com/office/powerpoint/2010/main" val="63754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13080-7522-4370-8D43-DFF892CBA7D7}"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410F7-5A50-4B6A-BB61-1C205FBE7791}" type="slidenum">
              <a:rPr lang="en-US" smtClean="0"/>
              <a:t>‹#›</a:t>
            </a:fld>
            <a:endParaRPr lang="en-US"/>
          </a:p>
        </p:txBody>
      </p:sp>
    </p:spTree>
    <p:extLst>
      <p:ext uri="{BB962C8B-B14F-4D97-AF65-F5344CB8AC3E}">
        <p14:creationId xmlns:p14="http://schemas.microsoft.com/office/powerpoint/2010/main" val="345848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613080-7522-4370-8D43-DFF892CBA7D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410F7-5A50-4B6A-BB61-1C205FBE7791}" type="slidenum">
              <a:rPr lang="en-US" smtClean="0"/>
              <a:t>‹#›</a:t>
            </a:fld>
            <a:endParaRPr lang="en-US"/>
          </a:p>
        </p:txBody>
      </p:sp>
    </p:spTree>
    <p:extLst>
      <p:ext uri="{BB962C8B-B14F-4D97-AF65-F5344CB8AC3E}">
        <p14:creationId xmlns:p14="http://schemas.microsoft.com/office/powerpoint/2010/main" val="420107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613080-7522-4370-8D43-DFF892CBA7D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410F7-5A50-4B6A-BB61-1C205FBE779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8110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613080-7522-4370-8D43-DFF892CBA7D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410F7-5A50-4B6A-BB61-1C205FBE7791}" type="slidenum">
              <a:rPr lang="en-US" smtClean="0"/>
              <a:t>‹#›</a:t>
            </a:fld>
            <a:endParaRPr lang="en-US"/>
          </a:p>
        </p:txBody>
      </p:sp>
    </p:spTree>
    <p:extLst>
      <p:ext uri="{BB962C8B-B14F-4D97-AF65-F5344CB8AC3E}">
        <p14:creationId xmlns:p14="http://schemas.microsoft.com/office/powerpoint/2010/main" val="2780806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B613080-7522-4370-8D43-DFF892CBA7D7}" type="datetimeFigureOut">
              <a:rPr lang="en-US" smtClean="0"/>
              <a:t>11/7/2016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410F7-5A50-4B6A-BB61-1C205FBE7791}" type="slidenum">
              <a:rPr lang="en-US" smtClean="0"/>
              <a:t>‹#›</a:t>
            </a:fld>
            <a:endParaRPr lang="en-US"/>
          </a:p>
        </p:txBody>
      </p:sp>
    </p:spTree>
    <p:extLst>
      <p:ext uri="{BB962C8B-B14F-4D97-AF65-F5344CB8AC3E}">
        <p14:creationId xmlns:p14="http://schemas.microsoft.com/office/powerpoint/2010/main" val="387762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B613080-7522-4370-8D43-DFF892CBA7D7}" type="datetimeFigureOut">
              <a:rPr lang="en-US" smtClean="0"/>
              <a:t>11/7/2016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410F7-5A50-4B6A-BB61-1C205FBE7791}" type="slidenum">
              <a:rPr lang="en-US" smtClean="0"/>
              <a:t>‹#›</a:t>
            </a:fld>
            <a:endParaRPr lang="en-US"/>
          </a:p>
        </p:txBody>
      </p:sp>
    </p:spTree>
    <p:extLst>
      <p:ext uri="{BB962C8B-B14F-4D97-AF65-F5344CB8AC3E}">
        <p14:creationId xmlns:p14="http://schemas.microsoft.com/office/powerpoint/2010/main" val="3240660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613080-7522-4370-8D43-DFF892CBA7D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410F7-5A50-4B6A-BB61-1C205FBE7791}" type="slidenum">
              <a:rPr lang="en-US" smtClean="0"/>
              <a:t>‹#›</a:t>
            </a:fld>
            <a:endParaRPr lang="en-US"/>
          </a:p>
        </p:txBody>
      </p:sp>
    </p:spTree>
    <p:extLst>
      <p:ext uri="{BB962C8B-B14F-4D97-AF65-F5344CB8AC3E}">
        <p14:creationId xmlns:p14="http://schemas.microsoft.com/office/powerpoint/2010/main" val="3398075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613080-7522-4370-8D43-DFF892CBA7D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410F7-5A50-4B6A-BB61-1C205FBE7791}" type="slidenum">
              <a:rPr lang="en-US" smtClean="0"/>
              <a:t>‹#›</a:t>
            </a:fld>
            <a:endParaRPr lang="en-US"/>
          </a:p>
        </p:txBody>
      </p:sp>
    </p:spTree>
    <p:extLst>
      <p:ext uri="{BB962C8B-B14F-4D97-AF65-F5344CB8AC3E}">
        <p14:creationId xmlns:p14="http://schemas.microsoft.com/office/powerpoint/2010/main" val="175398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B613080-7522-4370-8D43-DFF892CBA7D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410F7-5A50-4B6A-BB61-1C205FBE7791}" type="slidenum">
              <a:rPr lang="en-US" smtClean="0"/>
              <a:t>‹#›</a:t>
            </a:fld>
            <a:endParaRPr lang="en-US"/>
          </a:p>
        </p:txBody>
      </p:sp>
    </p:spTree>
    <p:extLst>
      <p:ext uri="{BB962C8B-B14F-4D97-AF65-F5344CB8AC3E}">
        <p14:creationId xmlns:p14="http://schemas.microsoft.com/office/powerpoint/2010/main" val="173757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613080-7522-4370-8D43-DFF892CBA7D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410F7-5A50-4B6A-BB61-1C205FBE7791}" type="slidenum">
              <a:rPr lang="en-US" smtClean="0"/>
              <a:t>‹#›</a:t>
            </a:fld>
            <a:endParaRPr lang="en-US"/>
          </a:p>
        </p:txBody>
      </p:sp>
    </p:spTree>
    <p:extLst>
      <p:ext uri="{BB962C8B-B14F-4D97-AF65-F5344CB8AC3E}">
        <p14:creationId xmlns:p14="http://schemas.microsoft.com/office/powerpoint/2010/main" val="49567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613080-7522-4370-8D43-DFF892CBA7D7}"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410F7-5A50-4B6A-BB61-1C205FBE7791}" type="slidenum">
              <a:rPr lang="en-US" smtClean="0"/>
              <a:t>‹#›</a:t>
            </a:fld>
            <a:endParaRPr lang="en-US"/>
          </a:p>
        </p:txBody>
      </p:sp>
    </p:spTree>
    <p:extLst>
      <p:ext uri="{BB962C8B-B14F-4D97-AF65-F5344CB8AC3E}">
        <p14:creationId xmlns:p14="http://schemas.microsoft.com/office/powerpoint/2010/main" val="151459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613080-7522-4370-8D43-DFF892CBA7D7}"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410F7-5A50-4B6A-BB61-1C205FBE7791}" type="slidenum">
              <a:rPr lang="en-US" smtClean="0"/>
              <a:t>‹#›</a:t>
            </a:fld>
            <a:endParaRPr lang="en-US"/>
          </a:p>
        </p:txBody>
      </p:sp>
    </p:spTree>
    <p:extLst>
      <p:ext uri="{BB962C8B-B14F-4D97-AF65-F5344CB8AC3E}">
        <p14:creationId xmlns:p14="http://schemas.microsoft.com/office/powerpoint/2010/main" val="243833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B613080-7522-4370-8D43-DFF892CBA7D7}" type="datetimeFigureOut">
              <a:rPr lang="en-US" smtClean="0"/>
              <a:t>11/7/2016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BF410F7-5A50-4B6A-BB61-1C205FBE7791}" type="slidenum">
              <a:rPr lang="en-US" smtClean="0"/>
              <a:t>‹#›</a:t>
            </a:fld>
            <a:endParaRPr lang="en-US"/>
          </a:p>
        </p:txBody>
      </p:sp>
    </p:spTree>
    <p:extLst>
      <p:ext uri="{BB962C8B-B14F-4D97-AF65-F5344CB8AC3E}">
        <p14:creationId xmlns:p14="http://schemas.microsoft.com/office/powerpoint/2010/main" val="173391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B613080-7522-4370-8D43-DFF892CBA7D7}" type="datetimeFigureOut">
              <a:rPr lang="en-US" smtClean="0"/>
              <a:t>11/7/2016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BF410F7-5A50-4B6A-BB61-1C205FBE7791}" type="slidenum">
              <a:rPr lang="en-US" smtClean="0"/>
              <a:t>‹#›</a:t>
            </a:fld>
            <a:endParaRPr lang="en-US"/>
          </a:p>
        </p:txBody>
      </p:sp>
    </p:spTree>
    <p:extLst>
      <p:ext uri="{BB962C8B-B14F-4D97-AF65-F5344CB8AC3E}">
        <p14:creationId xmlns:p14="http://schemas.microsoft.com/office/powerpoint/2010/main" val="182837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B613080-7522-4370-8D43-DFF892CBA7D7}" type="datetimeFigureOut">
              <a:rPr lang="en-US" smtClean="0"/>
              <a:t>11/7/2016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BF410F7-5A50-4B6A-BB61-1C205FBE7791}" type="slidenum">
              <a:rPr lang="en-US" smtClean="0"/>
              <a:t>‹#›</a:t>
            </a:fld>
            <a:endParaRPr lang="en-US"/>
          </a:p>
        </p:txBody>
      </p:sp>
    </p:spTree>
    <p:extLst>
      <p:ext uri="{BB962C8B-B14F-4D97-AF65-F5344CB8AC3E}">
        <p14:creationId xmlns:p14="http://schemas.microsoft.com/office/powerpoint/2010/main" val="326099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13080-7522-4370-8D43-DFF892CBA7D7}"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410F7-5A50-4B6A-BB61-1C205FBE7791}" type="slidenum">
              <a:rPr lang="en-US" smtClean="0"/>
              <a:t>‹#›</a:t>
            </a:fld>
            <a:endParaRPr lang="en-US"/>
          </a:p>
        </p:txBody>
      </p:sp>
    </p:spTree>
    <p:extLst>
      <p:ext uri="{BB962C8B-B14F-4D97-AF65-F5344CB8AC3E}">
        <p14:creationId xmlns:p14="http://schemas.microsoft.com/office/powerpoint/2010/main" val="989328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B613080-7522-4370-8D43-DFF892CBA7D7}" type="datetimeFigureOut">
              <a:rPr lang="en-US" smtClean="0"/>
              <a:t>11/7/2016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BF410F7-5A50-4B6A-BB61-1C205FBE7791}" type="slidenum">
              <a:rPr lang="en-US" smtClean="0"/>
              <a:t>‹#›</a:t>
            </a:fld>
            <a:endParaRPr lang="en-US"/>
          </a:p>
        </p:txBody>
      </p:sp>
    </p:spTree>
    <p:extLst>
      <p:ext uri="{BB962C8B-B14F-4D97-AF65-F5344CB8AC3E}">
        <p14:creationId xmlns:p14="http://schemas.microsoft.com/office/powerpoint/2010/main" val="23412144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t>SSWH8 The student will demonstrate an understanding of the development of societies in Central and South America</a:t>
            </a:r>
            <a:endParaRPr lang="en-US" b="1" dirty="0"/>
          </a:p>
        </p:txBody>
      </p:sp>
      <p:pic>
        <p:nvPicPr>
          <p:cNvPr id="6" name="Content Placeholder 5"/>
          <p:cNvPicPr>
            <a:picLocks noGrp="1" noChangeAspect="1"/>
          </p:cNvPicPr>
          <p:nvPr>
            <p:ph idx="1"/>
          </p:nvPr>
        </p:nvPicPr>
        <p:blipFill>
          <a:blip r:embed="rId2"/>
          <a:stretch>
            <a:fillRect/>
          </a:stretch>
        </p:blipFill>
        <p:spPr>
          <a:xfrm>
            <a:off x="2405247" y="2362200"/>
            <a:ext cx="6096000" cy="4057650"/>
          </a:xfrm>
          <a:prstGeom prst="rect">
            <a:avLst/>
          </a:prstGeom>
        </p:spPr>
      </p:pic>
    </p:spTree>
    <p:extLst>
      <p:ext uri="{BB962C8B-B14F-4D97-AF65-F5344CB8AC3E}">
        <p14:creationId xmlns:p14="http://schemas.microsoft.com/office/powerpoint/2010/main" val="270245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Aztec Empire (1400-1521 A.D.)</a:t>
            </a:r>
            <a:endParaRPr lang="en-US" dirty="0"/>
          </a:p>
        </p:txBody>
      </p:sp>
      <p:pic>
        <p:nvPicPr>
          <p:cNvPr id="4" name="Content Placeholder 3"/>
          <p:cNvPicPr>
            <a:picLocks noGrp="1" noChangeAspect="1"/>
          </p:cNvPicPr>
          <p:nvPr>
            <p:ph idx="1"/>
          </p:nvPr>
        </p:nvPicPr>
        <p:blipFill>
          <a:blip r:embed="rId2"/>
          <a:stretch>
            <a:fillRect/>
          </a:stretch>
        </p:blipFill>
        <p:spPr>
          <a:xfrm>
            <a:off x="2782270" y="1853249"/>
            <a:ext cx="5566834" cy="4576126"/>
          </a:xfrm>
          <a:prstGeom prst="rect">
            <a:avLst/>
          </a:prstGeom>
        </p:spPr>
      </p:pic>
    </p:spTree>
    <p:extLst>
      <p:ext uri="{BB962C8B-B14F-4D97-AF65-F5344CB8AC3E}">
        <p14:creationId xmlns:p14="http://schemas.microsoft.com/office/powerpoint/2010/main" val="1056965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Aztec Empire (1400-1521 A.D.)</a:t>
            </a:r>
            <a:endParaRPr lang="en-US" dirty="0"/>
          </a:p>
        </p:txBody>
      </p:sp>
      <p:sp>
        <p:nvSpPr>
          <p:cNvPr id="3" name="Content Placeholder 2"/>
          <p:cNvSpPr>
            <a:spLocks noGrp="1"/>
          </p:cNvSpPr>
          <p:nvPr>
            <p:ph idx="1"/>
          </p:nvPr>
        </p:nvSpPr>
        <p:spPr/>
        <p:txBody>
          <a:bodyPr>
            <a:noAutofit/>
          </a:bodyPr>
          <a:lstStyle/>
          <a:p>
            <a:r>
              <a:rPr lang="en-US" sz="3200" dirty="0" smtClean="0"/>
              <a:t>The Empire formed through the alliance of three city states: Tenochtitlan, Texcoco, and Tlacopan</a:t>
            </a:r>
          </a:p>
          <a:p>
            <a:r>
              <a:rPr lang="en-US" sz="3200" dirty="0" smtClean="0"/>
              <a:t>The capital, Tenochtitlan, had a population of 200-400,000 people</a:t>
            </a:r>
          </a:p>
          <a:p>
            <a:r>
              <a:rPr lang="en-US" sz="3200" dirty="0" smtClean="0"/>
              <a:t>The arrival of Hernan Cortes and his Spanish forces brought an end to the Aztec Empire</a:t>
            </a:r>
            <a:endParaRPr lang="en-US" sz="3200" dirty="0"/>
          </a:p>
        </p:txBody>
      </p:sp>
    </p:spTree>
    <p:extLst>
      <p:ext uri="{BB962C8B-B14F-4D97-AF65-F5344CB8AC3E}">
        <p14:creationId xmlns:p14="http://schemas.microsoft.com/office/powerpoint/2010/main" val="4180993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Aztec Empire (1400-1521 A.D.)</a:t>
            </a:r>
            <a:endParaRPr lang="en-US" dirty="0"/>
          </a:p>
        </p:txBody>
      </p:sp>
      <p:sp>
        <p:nvSpPr>
          <p:cNvPr id="3" name="Content Placeholder 2"/>
          <p:cNvSpPr>
            <a:spLocks noGrp="1"/>
          </p:cNvSpPr>
          <p:nvPr>
            <p:ph idx="1"/>
          </p:nvPr>
        </p:nvSpPr>
        <p:spPr/>
        <p:txBody>
          <a:bodyPr>
            <a:normAutofit/>
          </a:bodyPr>
          <a:lstStyle/>
          <a:p>
            <a:r>
              <a:rPr lang="en-US" sz="3200" dirty="0" smtClean="0"/>
              <a:t>Famous for their human sacrifices to the gods</a:t>
            </a:r>
            <a:endParaRPr lang="en-US" sz="3200" dirty="0"/>
          </a:p>
        </p:txBody>
      </p:sp>
      <p:pic>
        <p:nvPicPr>
          <p:cNvPr id="4" name="Picture 3"/>
          <p:cNvPicPr>
            <a:picLocks noChangeAspect="1"/>
          </p:cNvPicPr>
          <p:nvPr/>
        </p:nvPicPr>
        <p:blipFill>
          <a:blip r:embed="rId2"/>
          <a:stretch>
            <a:fillRect/>
          </a:stretch>
        </p:blipFill>
        <p:spPr>
          <a:xfrm>
            <a:off x="4216607" y="2623155"/>
            <a:ext cx="2719949" cy="3912255"/>
          </a:xfrm>
          <a:prstGeom prst="rect">
            <a:avLst/>
          </a:prstGeom>
        </p:spPr>
      </p:pic>
    </p:spTree>
    <p:extLst>
      <p:ext uri="{BB962C8B-B14F-4D97-AF65-F5344CB8AC3E}">
        <p14:creationId xmlns:p14="http://schemas.microsoft.com/office/powerpoint/2010/main" val="1025312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Inca Empire (1460-1532 A.D.)</a:t>
            </a:r>
            <a:endParaRPr lang="en-US" dirty="0"/>
          </a:p>
        </p:txBody>
      </p:sp>
      <p:pic>
        <p:nvPicPr>
          <p:cNvPr id="4" name="Content Placeholder 3"/>
          <p:cNvPicPr>
            <a:picLocks noGrp="1" noChangeAspect="1"/>
          </p:cNvPicPr>
          <p:nvPr>
            <p:ph idx="1"/>
          </p:nvPr>
        </p:nvPicPr>
        <p:blipFill>
          <a:blip r:embed="rId2"/>
          <a:stretch>
            <a:fillRect/>
          </a:stretch>
        </p:blipFill>
        <p:spPr>
          <a:xfrm>
            <a:off x="3457575" y="1593885"/>
            <a:ext cx="4229099" cy="4964595"/>
          </a:xfrm>
          <a:prstGeom prst="rect">
            <a:avLst/>
          </a:prstGeom>
        </p:spPr>
      </p:pic>
    </p:spTree>
    <p:extLst>
      <p:ext uri="{BB962C8B-B14F-4D97-AF65-F5344CB8AC3E}">
        <p14:creationId xmlns:p14="http://schemas.microsoft.com/office/powerpoint/2010/main" val="1022252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Inca Empire (1460-1532 A.D.)</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Settled in a fertile valley, and went on to conquer the western coast of South America</a:t>
            </a:r>
          </a:p>
          <a:p>
            <a:r>
              <a:rPr lang="en-US" sz="2800" dirty="0" smtClean="0"/>
              <a:t>Established their empire through means of diplomacy and military strength</a:t>
            </a:r>
          </a:p>
          <a:p>
            <a:r>
              <a:rPr lang="en-US" sz="2800" dirty="0" smtClean="0"/>
              <a:t>Was the largest empire in pre-Columbian America</a:t>
            </a:r>
          </a:p>
          <a:p>
            <a:r>
              <a:rPr lang="en-US" sz="2800" dirty="0" smtClean="0"/>
              <a:t>During an Incan Civil War, Spanish conquistador Francisco Pizarro was able to bring an end to the already weakened Inca Empire</a:t>
            </a:r>
          </a:p>
          <a:p>
            <a:endParaRPr lang="en-US" dirty="0"/>
          </a:p>
        </p:txBody>
      </p:sp>
    </p:spTree>
    <p:extLst>
      <p:ext uri="{BB962C8B-B14F-4D97-AF65-F5344CB8AC3E}">
        <p14:creationId xmlns:p14="http://schemas.microsoft.com/office/powerpoint/2010/main" val="414964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Inca Empire (1460-1532 A.D.)</a:t>
            </a:r>
            <a:endParaRPr lang="en-US" dirty="0"/>
          </a:p>
        </p:txBody>
      </p:sp>
      <p:sp>
        <p:nvSpPr>
          <p:cNvPr id="5" name="Content Placeholder 4"/>
          <p:cNvSpPr>
            <a:spLocks noGrp="1"/>
          </p:cNvSpPr>
          <p:nvPr>
            <p:ph idx="1"/>
          </p:nvPr>
        </p:nvSpPr>
        <p:spPr/>
        <p:txBody>
          <a:bodyPr/>
          <a:lstStyle/>
          <a:p>
            <a:r>
              <a:rPr lang="en-US" sz="3200" dirty="0" smtClean="0"/>
              <a:t>The Incas found deformed skulls beautiful. Parents would purposely wrap bandages tightly around the heads of their children to cause this deformation</a:t>
            </a:r>
            <a:r>
              <a:rPr lang="en-US" dirty="0" smtClean="0"/>
              <a:t>. </a:t>
            </a:r>
            <a:endParaRPr lang="en-US" dirty="0"/>
          </a:p>
        </p:txBody>
      </p:sp>
      <p:pic>
        <p:nvPicPr>
          <p:cNvPr id="6" name="Picture 5"/>
          <p:cNvPicPr>
            <a:picLocks noChangeAspect="1"/>
          </p:cNvPicPr>
          <p:nvPr/>
        </p:nvPicPr>
        <p:blipFill>
          <a:blip r:embed="rId2"/>
          <a:stretch>
            <a:fillRect/>
          </a:stretch>
        </p:blipFill>
        <p:spPr>
          <a:xfrm>
            <a:off x="6804911" y="3529347"/>
            <a:ext cx="2859272" cy="2719052"/>
          </a:xfrm>
          <a:prstGeom prst="rect">
            <a:avLst/>
          </a:prstGeom>
        </p:spPr>
      </p:pic>
    </p:spTree>
    <p:extLst>
      <p:ext uri="{BB962C8B-B14F-4D97-AF65-F5344CB8AC3E}">
        <p14:creationId xmlns:p14="http://schemas.microsoft.com/office/powerpoint/2010/main" val="2475953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b. Compare the culture of the Americas; include government, economy, religion, and the arts of the Mayans, Aztecs, and Incas. </a:t>
            </a:r>
            <a:endParaRPr lang="en-US" dirty="0"/>
          </a:p>
        </p:txBody>
      </p:sp>
      <p:pic>
        <p:nvPicPr>
          <p:cNvPr id="6" name="Content Placeholder 5"/>
          <p:cNvPicPr>
            <a:picLocks noGrp="1" noChangeAspect="1"/>
          </p:cNvPicPr>
          <p:nvPr>
            <p:ph idx="1"/>
          </p:nvPr>
        </p:nvPicPr>
        <p:blipFill>
          <a:blip r:embed="rId2"/>
          <a:stretch>
            <a:fillRect/>
          </a:stretch>
        </p:blipFill>
        <p:spPr>
          <a:xfrm>
            <a:off x="2940003" y="3098006"/>
            <a:ext cx="5137197" cy="3493294"/>
          </a:xfrm>
          <a:prstGeom prst="rect">
            <a:avLst/>
          </a:prstGeom>
        </p:spPr>
      </p:pic>
    </p:spTree>
    <p:extLst>
      <p:ext uri="{BB962C8B-B14F-4D97-AF65-F5344CB8AC3E}">
        <p14:creationId xmlns:p14="http://schemas.microsoft.com/office/powerpoint/2010/main" val="302409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Government</a:t>
            </a:r>
            <a:endParaRPr lang="en-US" dirty="0"/>
          </a:p>
        </p:txBody>
      </p:sp>
      <p:sp>
        <p:nvSpPr>
          <p:cNvPr id="5" name="Text Placeholder 4"/>
          <p:cNvSpPr>
            <a:spLocks noGrp="1"/>
          </p:cNvSpPr>
          <p:nvPr>
            <p:ph type="body" idx="1"/>
          </p:nvPr>
        </p:nvSpPr>
        <p:spPr/>
        <p:txBody>
          <a:bodyPr/>
          <a:lstStyle/>
          <a:p>
            <a:pPr algn="ctr"/>
            <a:r>
              <a:rPr lang="en-US" sz="4000" dirty="0" smtClean="0"/>
              <a:t>Mayans</a:t>
            </a:r>
            <a:endParaRPr lang="en-US" sz="4000" dirty="0"/>
          </a:p>
        </p:txBody>
      </p:sp>
      <p:sp>
        <p:nvSpPr>
          <p:cNvPr id="8" name="Text Placeholder 7"/>
          <p:cNvSpPr>
            <a:spLocks noGrp="1"/>
          </p:cNvSpPr>
          <p:nvPr>
            <p:ph type="body" sz="half" idx="15"/>
          </p:nvPr>
        </p:nvSpPr>
        <p:spPr/>
        <p:txBody>
          <a:bodyPr>
            <a:normAutofit/>
          </a:bodyPr>
          <a:lstStyle/>
          <a:p>
            <a:r>
              <a:rPr lang="en-US" sz="2800" dirty="0" smtClean="0"/>
              <a:t>Independent city-states were ruled by kings/priests. Power gained through the means of hereditary. </a:t>
            </a:r>
            <a:endParaRPr lang="en-US" sz="2800" dirty="0"/>
          </a:p>
        </p:txBody>
      </p:sp>
      <p:sp>
        <p:nvSpPr>
          <p:cNvPr id="6" name="Text Placeholder 5"/>
          <p:cNvSpPr>
            <a:spLocks noGrp="1"/>
          </p:cNvSpPr>
          <p:nvPr>
            <p:ph type="body" sz="quarter" idx="3"/>
          </p:nvPr>
        </p:nvSpPr>
        <p:spPr/>
        <p:txBody>
          <a:bodyPr/>
          <a:lstStyle/>
          <a:p>
            <a:pPr algn="ctr"/>
            <a:r>
              <a:rPr lang="en-US" sz="4400" dirty="0" smtClean="0"/>
              <a:t>Aztecs</a:t>
            </a:r>
            <a:endParaRPr lang="en-US" sz="4400" dirty="0"/>
          </a:p>
        </p:txBody>
      </p:sp>
      <p:sp>
        <p:nvSpPr>
          <p:cNvPr id="9" name="Text Placeholder 8"/>
          <p:cNvSpPr>
            <a:spLocks noGrp="1"/>
          </p:cNvSpPr>
          <p:nvPr>
            <p:ph type="body" sz="half" idx="16"/>
          </p:nvPr>
        </p:nvSpPr>
        <p:spPr/>
        <p:txBody>
          <a:bodyPr>
            <a:normAutofit/>
          </a:bodyPr>
          <a:lstStyle/>
          <a:p>
            <a:r>
              <a:rPr lang="en-US" sz="2800" dirty="0" smtClean="0"/>
              <a:t>A single emperor with reginal rulers who paid tributes to the emperor. </a:t>
            </a:r>
            <a:endParaRPr lang="en-US" sz="2800" dirty="0"/>
          </a:p>
        </p:txBody>
      </p:sp>
      <p:sp>
        <p:nvSpPr>
          <p:cNvPr id="7" name="Text Placeholder 6"/>
          <p:cNvSpPr>
            <a:spLocks noGrp="1"/>
          </p:cNvSpPr>
          <p:nvPr>
            <p:ph type="body" sz="quarter" idx="13"/>
          </p:nvPr>
        </p:nvSpPr>
        <p:spPr/>
        <p:txBody>
          <a:bodyPr/>
          <a:lstStyle/>
          <a:p>
            <a:pPr algn="ctr"/>
            <a:r>
              <a:rPr lang="en-US" sz="4400" dirty="0" smtClean="0"/>
              <a:t>Incas</a:t>
            </a:r>
            <a:endParaRPr lang="en-US" sz="4400" dirty="0"/>
          </a:p>
        </p:txBody>
      </p:sp>
      <p:sp>
        <p:nvSpPr>
          <p:cNvPr id="10" name="Text Placeholder 9"/>
          <p:cNvSpPr>
            <a:spLocks noGrp="1"/>
          </p:cNvSpPr>
          <p:nvPr>
            <p:ph type="body" sz="half" idx="17"/>
          </p:nvPr>
        </p:nvSpPr>
        <p:spPr/>
        <p:txBody>
          <a:bodyPr>
            <a:normAutofit/>
          </a:bodyPr>
          <a:lstStyle/>
          <a:p>
            <a:r>
              <a:rPr lang="en-US" sz="2800" dirty="0" smtClean="0"/>
              <a:t>Led by a king with the empire divided into smaller units. The capital was connected to all towns through roads.</a:t>
            </a:r>
            <a:endParaRPr lang="en-US" sz="2800" dirty="0"/>
          </a:p>
        </p:txBody>
      </p:sp>
    </p:spTree>
    <p:extLst>
      <p:ext uri="{BB962C8B-B14F-4D97-AF65-F5344CB8AC3E}">
        <p14:creationId xmlns:p14="http://schemas.microsoft.com/office/powerpoint/2010/main" val="2768297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Religion</a:t>
            </a:r>
            <a:endParaRPr lang="en-US" dirty="0"/>
          </a:p>
        </p:txBody>
      </p:sp>
      <p:sp>
        <p:nvSpPr>
          <p:cNvPr id="3" name="Text Placeholder 2"/>
          <p:cNvSpPr>
            <a:spLocks noGrp="1"/>
          </p:cNvSpPr>
          <p:nvPr>
            <p:ph type="body" idx="1"/>
          </p:nvPr>
        </p:nvSpPr>
        <p:spPr/>
        <p:txBody>
          <a:bodyPr/>
          <a:lstStyle/>
          <a:p>
            <a:pPr algn="ctr"/>
            <a:r>
              <a:rPr lang="en-US" sz="4400" dirty="0" smtClean="0"/>
              <a:t>Mayans</a:t>
            </a:r>
            <a:endParaRPr lang="en-US" sz="4400" dirty="0"/>
          </a:p>
        </p:txBody>
      </p:sp>
      <p:sp>
        <p:nvSpPr>
          <p:cNvPr id="4" name="Text Placeholder 3"/>
          <p:cNvSpPr>
            <a:spLocks noGrp="1"/>
          </p:cNvSpPr>
          <p:nvPr>
            <p:ph type="body" sz="half" idx="15"/>
          </p:nvPr>
        </p:nvSpPr>
        <p:spPr/>
        <p:txBody>
          <a:bodyPr>
            <a:normAutofit/>
          </a:bodyPr>
          <a:lstStyle/>
          <a:p>
            <a:r>
              <a:rPr lang="en-US" sz="2400" dirty="0" smtClean="0"/>
              <a:t>Main importance to the Mayan life. Worshiped multiple gods. Some human sacrifices. Mainly worshiped gods through offerings and prayer. </a:t>
            </a:r>
            <a:endParaRPr lang="en-US" sz="2400" dirty="0"/>
          </a:p>
        </p:txBody>
      </p:sp>
      <p:sp>
        <p:nvSpPr>
          <p:cNvPr id="5" name="Text Placeholder 4"/>
          <p:cNvSpPr>
            <a:spLocks noGrp="1"/>
          </p:cNvSpPr>
          <p:nvPr>
            <p:ph type="body" sz="quarter" idx="3"/>
          </p:nvPr>
        </p:nvSpPr>
        <p:spPr/>
        <p:txBody>
          <a:bodyPr/>
          <a:lstStyle/>
          <a:p>
            <a:pPr algn="ctr"/>
            <a:r>
              <a:rPr lang="en-US" sz="4400" dirty="0" smtClean="0"/>
              <a:t>Aztecs</a:t>
            </a:r>
            <a:endParaRPr lang="en-US" sz="4400" dirty="0"/>
          </a:p>
        </p:txBody>
      </p:sp>
      <p:sp>
        <p:nvSpPr>
          <p:cNvPr id="6" name="Text Placeholder 5"/>
          <p:cNvSpPr>
            <a:spLocks noGrp="1"/>
          </p:cNvSpPr>
          <p:nvPr>
            <p:ph type="body" sz="half" idx="16"/>
          </p:nvPr>
        </p:nvSpPr>
        <p:spPr/>
        <p:txBody>
          <a:bodyPr>
            <a:normAutofit/>
          </a:bodyPr>
          <a:lstStyle/>
          <a:p>
            <a:r>
              <a:rPr lang="en-US" sz="2400" dirty="0" smtClean="0"/>
              <a:t>Main importance to Aztec life. Worshiped multiple gods. Used large scale human sacrifices in order to praise the Sun God. </a:t>
            </a:r>
            <a:endParaRPr lang="en-US" sz="2400" dirty="0"/>
          </a:p>
        </p:txBody>
      </p:sp>
      <p:sp>
        <p:nvSpPr>
          <p:cNvPr id="7" name="Text Placeholder 6"/>
          <p:cNvSpPr>
            <a:spLocks noGrp="1"/>
          </p:cNvSpPr>
          <p:nvPr>
            <p:ph type="body" sz="quarter" idx="13"/>
          </p:nvPr>
        </p:nvSpPr>
        <p:spPr/>
        <p:txBody>
          <a:bodyPr/>
          <a:lstStyle/>
          <a:p>
            <a:pPr algn="ctr"/>
            <a:r>
              <a:rPr lang="en-US" sz="4400" dirty="0" smtClean="0"/>
              <a:t>Incas</a:t>
            </a:r>
            <a:endParaRPr lang="en-US" sz="4400" dirty="0"/>
          </a:p>
        </p:txBody>
      </p:sp>
      <p:sp>
        <p:nvSpPr>
          <p:cNvPr id="8" name="Text Placeholder 7"/>
          <p:cNvSpPr>
            <a:spLocks noGrp="1"/>
          </p:cNvSpPr>
          <p:nvPr>
            <p:ph type="body" sz="half" idx="17"/>
          </p:nvPr>
        </p:nvSpPr>
        <p:spPr/>
        <p:txBody>
          <a:bodyPr>
            <a:normAutofit/>
          </a:bodyPr>
          <a:lstStyle/>
          <a:p>
            <a:r>
              <a:rPr lang="en-US" sz="2400" dirty="0" smtClean="0"/>
              <a:t>Ancestor worship with human sacrifices on certain occasions.</a:t>
            </a:r>
            <a:endParaRPr lang="en-US" sz="2400" dirty="0"/>
          </a:p>
        </p:txBody>
      </p:sp>
    </p:spTree>
    <p:extLst>
      <p:ext uri="{BB962C8B-B14F-4D97-AF65-F5344CB8AC3E}">
        <p14:creationId xmlns:p14="http://schemas.microsoft.com/office/powerpoint/2010/main" val="1938819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Economy</a:t>
            </a:r>
            <a:endParaRPr lang="en-US" dirty="0"/>
          </a:p>
        </p:txBody>
      </p:sp>
      <p:sp>
        <p:nvSpPr>
          <p:cNvPr id="3" name="Text Placeholder 2"/>
          <p:cNvSpPr>
            <a:spLocks noGrp="1"/>
          </p:cNvSpPr>
          <p:nvPr>
            <p:ph type="body" idx="1"/>
          </p:nvPr>
        </p:nvSpPr>
        <p:spPr/>
        <p:txBody>
          <a:bodyPr/>
          <a:lstStyle/>
          <a:p>
            <a:pPr algn="ctr"/>
            <a:r>
              <a:rPr lang="en-US" sz="4400" dirty="0" smtClean="0"/>
              <a:t>Mayans</a:t>
            </a:r>
            <a:endParaRPr lang="en-US" sz="4400" dirty="0"/>
          </a:p>
        </p:txBody>
      </p:sp>
      <p:sp>
        <p:nvSpPr>
          <p:cNvPr id="4" name="Text Placeholder 3"/>
          <p:cNvSpPr>
            <a:spLocks noGrp="1"/>
          </p:cNvSpPr>
          <p:nvPr>
            <p:ph type="body" sz="half" idx="15"/>
          </p:nvPr>
        </p:nvSpPr>
        <p:spPr/>
        <p:txBody>
          <a:bodyPr>
            <a:normAutofit/>
          </a:bodyPr>
          <a:lstStyle/>
          <a:p>
            <a:r>
              <a:rPr lang="en-US" sz="2800" dirty="0" smtClean="0"/>
              <a:t>Based on trade and agriculture. </a:t>
            </a:r>
            <a:endParaRPr lang="en-US" sz="2800" dirty="0"/>
          </a:p>
        </p:txBody>
      </p:sp>
      <p:sp>
        <p:nvSpPr>
          <p:cNvPr id="5" name="Text Placeholder 4"/>
          <p:cNvSpPr>
            <a:spLocks noGrp="1"/>
          </p:cNvSpPr>
          <p:nvPr>
            <p:ph type="body" sz="quarter" idx="3"/>
          </p:nvPr>
        </p:nvSpPr>
        <p:spPr/>
        <p:txBody>
          <a:bodyPr/>
          <a:lstStyle/>
          <a:p>
            <a:pPr algn="ctr"/>
            <a:r>
              <a:rPr lang="en-US" sz="4400" dirty="0" smtClean="0"/>
              <a:t>Aztecs</a:t>
            </a:r>
            <a:endParaRPr lang="en-US" sz="4400" dirty="0"/>
          </a:p>
        </p:txBody>
      </p:sp>
      <p:sp>
        <p:nvSpPr>
          <p:cNvPr id="6" name="Text Placeholder 5"/>
          <p:cNvSpPr>
            <a:spLocks noGrp="1"/>
          </p:cNvSpPr>
          <p:nvPr>
            <p:ph type="body" sz="half" idx="16"/>
          </p:nvPr>
        </p:nvSpPr>
        <p:spPr/>
        <p:txBody>
          <a:bodyPr>
            <a:normAutofit/>
          </a:bodyPr>
          <a:lstStyle/>
          <a:p>
            <a:r>
              <a:rPr lang="en-US" sz="2800" dirty="0" smtClean="0"/>
              <a:t>Based on agriculture and trade. Goods were used as payment from the conquered populations. </a:t>
            </a:r>
            <a:endParaRPr lang="en-US" sz="2800" dirty="0"/>
          </a:p>
        </p:txBody>
      </p:sp>
      <p:sp>
        <p:nvSpPr>
          <p:cNvPr id="7" name="Text Placeholder 6"/>
          <p:cNvSpPr>
            <a:spLocks noGrp="1"/>
          </p:cNvSpPr>
          <p:nvPr>
            <p:ph type="body" sz="quarter" idx="13"/>
          </p:nvPr>
        </p:nvSpPr>
        <p:spPr/>
        <p:txBody>
          <a:bodyPr/>
          <a:lstStyle/>
          <a:p>
            <a:pPr algn="ctr"/>
            <a:r>
              <a:rPr lang="en-US" sz="4400" dirty="0" smtClean="0"/>
              <a:t>Incas</a:t>
            </a:r>
            <a:endParaRPr lang="en-US" sz="4400" dirty="0"/>
          </a:p>
        </p:txBody>
      </p:sp>
      <p:sp>
        <p:nvSpPr>
          <p:cNvPr id="8" name="Text Placeholder 7"/>
          <p:cNvSpPr>
            <a:spLocks noGrp="1"/>
          </p:cNvSpPr>
          <p:nvPr>
            <p:ph type="body" sz="half" idx="17"/>
          </p:nvPr>
        </p:nvSpPr>
        <p:spPr/>
        <p:txBody>
          <a:bodyPr>
            <a:normAutofit/>
          </a:bodyPr>
          <a:lstStyle/>
          <a:p>
            <a:r>
              <a:rPr lang="en-US" sz="2800" dirty="0" smtClean="0"/>
              <a:t>Through trading and farming. </a:t>
            </a:r>
            <a:endParaRPr lang="en-US" sz="2800" dirty="0"/>
          </a:p>
        </p:txBody>
      </p:sp>
    </p:spTree>
    <p:extLst>
      <p:ext uri="{BB962C8B-B14F-4D97-AF65-F5344CB8AC3E}">
        <p14:creationId xmlns:p14="http://schemas.microsoft.com/office/powerpoint/2010/main" val="2888576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Explain the rise and fall of the Olmec, Mayan, Aztec, and Inca empires. </a:t>
            </a:r>
            <a:endParaRPr lang="en-US" dirty="0"/>
          </a:p>
        </p:txBody>
      </p:sp>
      <p:pic>
        <p:nvPicPr>
          <p:cNvPr id="4" name="Content Placeholder 3"/>
          <p:cNvPicPr>
            <a:picLocks noGrp="1" noChangeAspect="1"/>
          </p:cNvPicPr>
          <p:nvPr>
            <p:ph idx="1"/>
          </p:nvPr>
        </p:nvPicPr>
        <p:blipFill>
          <a:blip r:embed="rId2"/>
          <a:stretch>
            <a:fillRect/>
          </a:stretch>
        </p:blipFill>
        <p:spPr>
          <a:xfrm>
            <a:off x="2800350" y="2440781"/>
            <a:ext cx="5457825" cy="4013776"/>
          </a:xfrm>
          <a:prstGeom prst="rect">
            <a:avLst/>
          </a:prstGeom>
        </p:spPr>
      </p:pic>
    </p:spTree>
    <p:extLst>
      <p:ext uri="{BB962C8B-B14F-4D97-AF65-F5344CB8AC3E}">
        <p14:creationId xmlns:p14="http://schemas.microsoft.com/office/powerpoint/2010/main" val="4161648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Arts</a:t>
            </a:r>
            <a:endParaRPr lang="en-US" dirty="0"/>
          </a:p>
        </p:txBody>
      </p:sp>
      <p:sp>
        <p:nvSpPr>
          <p:cNvPr id="3" name="Text Placeholder 2"/>
          <p:cNvSpPr>
            <a:spLocks noGrp="1"/>
          </p:cNvSpPr>
          <p:nvPr>
            <p:ph type="body" idx="1"/>
          </p:nvPr>
        </p:nvSpPr>
        <p:spPr/>
        <p:txBody>
          <a:bodyPr/>
          <a:lstStyle/>
          <a:p>
            <a:pPr algn="ctr"/>
            <a:r>
              <a:rPr lang="en-US" sz="4400" dirty="0" smtClean="0"/>
              <a:t>Mayans</a:t>
            </a:r>
            <a:endParaRPr lang="en-US" sz="4400" dirty="0"/>
          </a:p>
        </p:txBody>
      </p:sp>
      <p:sp>
        <p:nvSpPr>
          <p:cNvPr id="4" name="Text Placeholder 3"/>
          <p:cNvSpPr>
            <a:spLocks noGrp="1"/>
          </p:cNvSpPr>
          <p:nvPr>
            <p:ph type="body" sz="half" idx="15"/>
          </p:nvPr>
        </p:nvSpPr>
        <p:spPr/>
        <p:txBody>
          <a:bodyPr/>
          <a:lstStyle/>
          <a:p>
            <a:r>
              <a:rPr lang="en-US" sz="2800" dirty="0" smtClean="0"/>
              <a:t>Built pyramids. Developed the famous Mayan calendar that was based on astronomy and an advanced writing system</a:t>
            </a:r>
            <a:r>
              <a:rPr lang="en-US" dirty="0" smtClean="0"/>
              <a:t>.</a:t>
            </a:r>
            <a:endParaRPr lang="en-US" dirty="0"/>
          </a:p>
        </p:txBody>
      </p:sp>
      <p:sp>
        <p:nvSpPr>
          <p:cNvPr id="5" name="Text Placeholder 4"/>
          <p:cNvSpPr>
            <a:spLocks noGrp="1"/>
          </p:cNvSpPr>
          <p:nvPr>
            <p:ph type="body" sz="quarter" idx="3"/>
          </p:nvPr>
        </p:nvSpPr>
        <p:spPr/>
        <p:txBody>
          <a:bodyPr/>
          <a:lstStyle/>
          <a:p>
            <a:pPr algn="ctr"/>
            <a:r>
              <a:rPr lang="en-US" sz="4400" dirty="0" smtClean="0"/>
              <a:t>Aztecs</a:t>
            </a:r>
            <a:endParaRPr lang="en-US" sz="4400" dirty="0"/>
          </a:p>
        </p:txBody>
      </p:sp>
      <p:sp>
        <p:nvSpPr>
          <p:cNvPr id="6" name="Text Placeholder 5"/>
          <p:cNvSpPr>
            <a:spLocks noGrp="1"/>
          </p:cNvSpPr>
          <p:nvPr>
            <p:ph type="body" sz="half" idx="16"/>
          </p:nvPr>
        </p:nvSpPr>
        <p:spPr/>
        <p:txBody>
          <a:bodyPr>
            <a:noAutofit/>
          </a:bodyPr>
          <a:lstStyle/>
          <a:p>
            <a:r>
              <a:rPr lang="en-US" sz="2400" dirty="0" smtClean="0"/>
              <a:t>Developed a calendar similar to the Mayan’s calendar. Built pyramids. Created paintings and pottery with war based themes. </a:t>
            </a:r>
            <a:endParaRPr lang="en-US" sz="2400" dirty="0"/>
          </a:p>
        </p:txBody>
      </p:sp>
      <p:sp>
        <p:nvSpPr>
          <p:cNvPr id="7" name="Text Placeholder 6"/>
          <p:cNvSpPr>
            <a:spLocks noGrp="1"/>
          </p:cNvSpPr>
          <p:nvPr>
            <p:ph type="body" sz="quarter" idx="13"/>
          </p:nvPr>
        </p:nvSpPr>
        <p:spPr/>
        <p:txBody>
          <a:bodyPr/>
          <a:lstStyle/>
          <a:p>
            <a:pPr algn="ctr"/>
            <a:r>
              <a:rPr lang="en-US" sz="4400" dirty="0" smtClean="0"/>
              <a:t>Incas</a:t>
            </a:r>
            <a:endParaRPr lang="en-US" sz="4400" dirty="0"/>
          </a:p>
        </p:txBody>
      </p:sp>
      <p:sp>
        <p:nvSpPr>
          <p:cNvPr id="8" name="Text Placeholder 7"/>
          <p:cNvSpPr>
            <a:spLocks noGrp="1"/>
          </p:cNvSpPr>
          <p:nvPr>
            <p:ph type="body" sz="half" idx="17"/>
          </p:nvPr>
        </p:nvSpPr>
        <p:spPr/>
        <p:txBody>
          <a:bodyPr>
            <a:normAutofit/>
          </a:bodyPr>
          <a:lstStyle/>
          <a:p>
            <a:r>
              <a:rPr lang="en-US" sz="2400" dirty="0" smtClean="0"/>
              <a:t>Worked on metal, cloth, and pottery. </a:t>
            </a:r>
            <a:endParaRPr lang="en-US" sz="2400" dirty="0"/>
          </a:p>
        </p:txBody>
      </p:sp>
    </p:spTree>
    <p:extLst>
      <p:ext uri="{BB962C8B-B14F-4D97-AF65-F5344CB8AC3E}">
        <p14:creationId xmlns:p14="http://schemas.microsoft.com/office/powerpoint/2010/main" val="66541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Olmec Empire (1200-400 B.C.)</a:t>
            </a:r>
            <a:endParaRPr lang="en-US" dirty="0"/>
          </a:p>
        </p:txBody>
      </p:sp>
      <p:pic>
        <p:nvPicPr>
          <p:cNvPr id="4" name="Content Placeholder 3"/>
          <p:cNvPicPr>
            <a:picLocks noGrp="1" noChangeAspect="1"/>
          </p:cNvPicPr>
          <p:nvPr>
            <p:ph idx="1"/>
          </p:nvPr>
        </p:nvPicPr>
        <p:blipFill>
          <a:blip r:embed="rId2"/>
          <a:stretch>
            <a:fillRect/>
          </a:stretch>
        </p:blipFill>
        <p:spPr>
          <a:xfrm>
            <a:off x="3534362" y="1497430"/>
            <a:ext cx="4199937" cy="4916623"/>
          </a:xfrm>
          <a:prstGeom prst="rect">
            <a:avLst/>
          </a:prstGeom>
        </p:spPr>
      </p:pic>
    </p:spTree>
    <p:extLst>
      <p:ext uri="{BB962C8B-B14F-4D97-AF65-F5344CB8AC3E}">
        <p14:creationId xmlns:p14="http://schemas.microsoft.com/office/powerpoint/2010/main" val="44934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Olmec Empire (1200-400 B.C.)</a:t>
            </a:r>
            <a:endParaRPr lang="en-US" dirty="0"/>
          </a:p>
        </p:txBody>
      </p:sp>
      <p:sp>
        <p:nvSpPr>
          <p:cNvPr id="5" name="Content Placeholder 4"/>
          <p:cNvSpPr>
            <a:spLocks noGrp="1"/>
          </p:cNvSpPr>
          <p:nvPr>
            <p:ph idx="1"/>
          </p:nvPr>
        </p:nvSpPr>
        <p:spPr/>
        <p:txBody>
          <a:bodyPr/>
          <a:lstStyle/>
          <a:p>
            <a:r>
              <a:rPr lang="en-US" sz="2800" dirty="0" smtClean="0"/>
              <a:t>One of the earliest known civilizations in the Americas</a:t>
            </a:r>
          </a:p>
          <a:p>
            <a:r>
              <a:rPr lang="en-US" sz="2800" dirty="0" smtClean="0"/>
              <a:t>Olmec's settled by the rivers for good soil</a:t>
            </a:r>
          </a:p>
          <a:p>
            <a:r>
              <a:rPr lang="en-US" sz="2800" dirty="0" smtClean="0"/>
              <a:t>Farming led to the growth and development of towns</a:t>
            </a:r>
          </a:p>
          <a:p>
            <a:r>
              <a:rPr lang="en-US" sz="2800" dirty="0" smtClean="0"/>
              <a:t>The Empire ended due to the changes of soil making the production of crops decrease</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49806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Olmec Empire (1200-400 B.C.)</a:t>
            </a:r>
            <a:endParaRPr lang="en-US" dirty="0"/>
          </a:p>
        </p:txBody>
      </p:sp>
      <p:sp>
        <p:nvSpPr>
          <p:cNvPr id="3" name="Content Placeholder 2"/>
          <p:cNvSpPr>
            <a:spLocks noGrp="1"/>
          </p:cNvSpPr>
          <p:nvPr>
            <p:ph idx="1"/>
          </p:nvPr>
        </p:nvSpPr>
        <p:spPr/>
        <p:txBody>
          <a:bodyPr>
            <a:normAutofit/>
          </a:bodyPr>
          <a:lstStyle/>
          <a:p>
            <a:r>
              <a:rPr lang="en-US" sz="3200" dirty="0" smtClean="0"/>
              <a:t>Known for their creation of colossal stone heads of their rulers</a:t>
            </a:r>
          </a:p>
          <a:p>
            <a:r>
              <a:rPr lang="en-US" sz="3200" dirty="0" smtClean="0"/>
              <a:t>Historians do not know what the Olmec’s called themselves. Olmec is Aztec for ‘rubber people’. </a:t>
            </a:r>
            <a:endParaRPr lang="en-US" sz="3200" dirty="0"/>
          </a:p>
        </p:txBody>
      </p:sp>
    </p:spTree>
    <p:extLst>
      <p:ext uri="{BB962C8B-B14F-4D97-AF65-F5344CB8AC3E}">
        <p14:creationId xmlns:p14="http://schemas.microsoft.com/office/powerpoint/2010/main" val="706389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Olmec Empire (1200-400 B.C.)</a:t>
            </a:r>
            <a:endParaRPr lang="en-US" dirty="0"/>
          </a:p>
        </p:txBody>
      </p:sp>
      <p:pic>
        <p:nvPicPr>
          <p:cNvPr id="4" name="Content Placeholder 3"/>
          <p:cNvPicPr>
            <a:picLocks noGrp="1" noChangeAspect="1"/>
          </p:cNvPicPr>
          <p:nvPr>
            <p:ph idx="1"/>
          </p:nvPr>
        </p:nvPicPr>
        <p:blipFill>
          <a:blip r:embed="rId2"/>
          <a:stretch>
            <a:fillRect/>
          </a:stretch>
        </p:blipFill>
        <p:spPr>
          <a:xfrm>
            <a:off x="314204" y="2282825"/>
            <a:ext cx="3462828" cy="3660775"/>
          </a:xfrm>
          <a:prstGeom prst="rect">
            <a:avLst/>
          </a:prstGeom>
        </p:spPr>
      </p:pic>
      <p:pic>
        <p:nvPicPr>
          <p:cNvPr id="5" name="Picture 4"/>
          <p:cNvPicPr>
            <a:picLocks noChangeAspect="1"/>
          </p:cNvPicPr>
          <p:nvPr/>
        </p:nvPicPr>
        <p:blipFill>
          <a:blip r:embed="rId3"/>
          <a:stretch>
            <a:fillRect/>
          </a:stretch>
        </p:blipFill>
        <p:spPr>
          <a:xfrm>
            <a:off x="4165052" y="2295525"/>
            <a:ext cx="3648075" cy="3648075"/>
          </a:xfrm>
          <a:prstGeom prst="rect">
            <a:avLst/>
          </a:prstGeom>
        </p:spPr>
      </p:pic>
      <p:pic>
        <p:nvPicPr>
          <p:cNvPr id="6" name="Picture 5"/>
          <p:cNvPicPr>
            <a:picLocks noChangeAspect="1"/>
          </p:cNvPicPr>
          <p:nvPr/>
        </p:nvPicPr>
        <p:blipFill>
          <a:blip r:embed="rId4"/>
          <a:stretch>
            <a:fillRect/>
          </a:stretch>
        </p:blipFill>
        <p:spPr>
          <a:xfrm>
            <a:off x="8589168" y="2282825"/>
            <a:ext cx="2745581" cy="3660775"/>
          </a:xfrm>
          <a:prstGeom prst="rect">
            <a:avLst/>
          </a:prstGeom>
        </p:spPr>
      </p:pic>
    </p:spTree>
    <p:extLst>
      <p:ext uri="{BB962C8B-B14F-4D97-AF65-F5344CB8AC3E}">
        <p14:creationId xmlns:p14="http://schemas.microsoft.com/office/powerpoint/2010/main" val="61443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Mayan Empire (200 B.C.-900 A.D.)</a:t>
            </a:r>
            <a:endParaRPr lang="en-US" dirty="0"/>
          </a:p>
        </p:txBody>
      </p:sp>
      <p:pic>
        <p:nvPicPr>
          <p:cNvPr id="4" name="Content Placeholder 3"/>
          <p:cNvPicPr>
            <a:picLocks noGrp="1" noChangeAspect="1"/>
          </p:cNvPicPr>
          <p:nvPr>
            <p:ph idx="1"/>
          </p:nvPr>
        </p:nvPicPr>
        <p:blipFill>
          <a:blip r:embed="rId2"/>
          <a:stretch>
            <a:fillRect/>
          </a:stretch>
        </p:blipFill>
        <p:spPr>
          <a:xfrm>
            <a:off x="3486150" y="1401093"/>
            <a:ext cx="4362450" cy="5279819"/>
          </a:xfrm>
          <a:prstGeom prst="rect">
            <a:avLst/>
          </a:prstGeom>
        </p:spPr>
      </p:pic>
    </p:spTree>
    <p:extLst>
      <p:ext uri="{BB962C8B-B14F-4D97-AF65-F5344CB8AC3E}">
        <p14:creationId xmlns:p14="http://schemas.microsoft.com/office/powerpoint/2010/main" val="1542941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Mayan Empire (200 B.C.-900 A.D.)</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The Mayan’s were heavily influenced by the Olmecs</a:t>
            </a:r>
          </a:p>
          <a:p>
            <a:r>
              <a:rPr lang="en-US" sz="3200" dirty="0" smtClean="0"/>
              <a:t>They built independent city states linked through trade and alliances </a:t>
            </a:r>
          </a:p>
          <a:p>
            <a:r>
              <a:rPr lang="en-US" sz="3200" dirty="0" smtClean="0"/>
              <a:t>It is unknown how the empire came to an end. Theories how the empire fell are from the wars declared between the city states, disruption of trade, and the depletion of natural resources </a:t>
            </a:r>
          </a:p>
          <a:p>
            <a:endParaRPr lang="en-US" dirty="0"/>
          </a:p>
        </p:txBody>
      </p:sp>
    </p:spTree>
    <p:extLst>
      <p:ext uri="{BB962C8B-B14F-4D97-AF65-F5344CB8AC3E}">
        <p14:creationId xmlns:p14="http://schemas.microsoft.com/office/powerpoint/2010/main" val="472677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Mayan Empire (200 B.C.- 900 A.D.)</a:t>
            </a:r>
            <a:endParaRPr lang="en-US" dirty="0"/>
          </a:p>
        </p:txBody>
      </p:sp>
      <p:sp>
        <p:nvSpPr>
          <p:cNvPr id="5" name="Content Placeholder 4"/>
          <p:cNvSpPr>
            <a:spLocks noGrp="1"/>
          </p:cNvSpPr>
          <p:nvPr>
            <p:ph idx="1"/>
          </p:nvPr>
        </p:nvSpPr>
        <p:spPr/>
        <p:txBody>
          <a:bodyPr>
            <a:normAutofit/>
          </a:bodyPr>
          <a:lstStyle/>
          <a:p>
            <a:r>
              <a:rPr lang="en-US" sz="3200" dirty="0" smtClean="0"/>
              <a:t>Famous for the Mayan calendar</a:t>
            </a:r>
          </a:p>
          <a:p>
            <a:r>
              <a:rPr lang="en-US" sz="3200" dirty="0" smtClean="0"/>
              <a:t>The Mayans invented the “0” and the ball game </a:t>
            </a:r>
            <a:endParaRPr lang="en-US" sz="3200" dirty="0"/>
          </a:p>
        </p:txBody>
      </p:sp>
      <p:pic>
        <p:nvPicPr>
          <p:cNvPr id="6" name="Picture 5"/>
          <p:cNvPicPr>
            <a:picLocks noChangeAspect="1"/>
          </p:cNvPicPr>
          <p:nvPr/>
        </p:nvPicPr>
        <p:blipFill>
          <a:blip r:embed="rId2"/>
          <a:stretch>
            <a:fillRect/>
          </a:stretch>
        </p:blipFill>
        <p:spPr>
          <a:xfrm>
            <a:off x="3619500" y="3404806"/>
            <a:ext cx="3047686" cy="3043263"/>
          </a:xfrm>
          <a:prstGeom prst="rect">
            <a:avLst/>
          </a:prstGeom>
        </p:spPr>
      </p:pic>
    </p:spTree>
    <p:extLst>
      <p:ext uri="{BB962C8B-B14F-4D97-AF65-F5344CB8AC3E}">
        <p14:creationId xmlns:p14="http://schemas.microsoft.com/office/powerpoint/2010/main" val="18197702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101</TotalTime>
  <Words>621</Words>
  <Application>Microsoft Office PowerPoint</Application>
  <PresentationFormat>Widescreen</PresentationFormat>
  <Paragraphs>65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Wingdings 3</vt:lpstr>
      <vt:lpstr>Ion</vt:lpstr>
      <vt:lpstr>SSWH8 The student will demonstrate an understanding of the development of societies in Central and South America</vt:lpstr>
      <vt:lpstr>a. Explain the rise and fall of the Olmec, Mayan, Aztec, and Inca empires. </vt:lpstr>
      <vt:lpstr>Olmec Empire (1200-400 B.C.)</vt:lpstr>
      <vt:lpstr>Olmec Empire (1200-400 B.C.)</vt:lpstr>
      <vt:lpstr>Olmec Empire (1200-400 B.C.)</vt:lpstr>
      <vt:lpstr>The Olmec Empire (1200-400 B.C.)</vt:lpstr>
      <vt:lpstr>Mayan Empire (200 B.C.-900 A.D.)</vt:lpstr>
      <vt:lpstr>Mayan Empire (200 B.C.-900 A.D.)</vt:lpstr>
      <vt:lpstr>Mayan Empire (200 B.C.- 900 A.D.)</vt:lpstr>
      <vt:lpstr>Aztec Empire (1400-1521 A.D.)</vt:lpstr>
      <vt:lpstr>Aztec Empire (1400-1521 A.D.)</vt:lpstr>
      <vt:lpstr>Aztec Empire (1400-1521 A.D.)</vt:lpstr>
      <vt:lpstr>Inca Empire (1460-1532 A.D.)</vt:lpstr>
      <vt:lpstr>Inca Empire (1460-1532 A.D.)</vt:lpstr>
      <vt:lpstr>Inca Empire (1460-1532 A.D.)</vt:lpstr>
      <vt:lpstr>b. Compare the culture of the Americas; include government, economy, religion, and the arts of the Mayans, Aztecs, and Incas. </vt:lpstr>
      <vt:lpstr>Government</vt:lpstr>
      <vt:lpstr>Religion</vt:lpstr>
      <vt:lpstr>Economy</vt:lpstr>
      <vt:lpstr>Arts</vt:lpstr>
    </vt:vector>
  </TitlesOfParts>
  <Company>Columbus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SSWH8 The student will demonstrate an understanding of the development of societies in Central and South America</dc:title>
  <dc:creator>csu</dc:creator>
  <cp:lastModifiedBy>Cheatham Lisa K</cp:lastModifiedBy>
  <cp:revision>12</cp:revision>
  <dcterms:created xsi:type="dcterms:W3CDTF">2016-11-06T20:57:06Z</dcterms:created>
  <dcterms:modified xsi:type="dcterms:W3CDTF">2016-11-07T21:15:41Z</dcterms:modified>
</cp:coreProperties>
</file>