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2" d="100"/>
          <a:sy n="42" d="100"/>
        </p:scale>
        <p:origin x="72" y="7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9/14/2016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9/14/2016</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2188368" y="3809998"/>
            <a:ext cx="8689976" cy="1371599"/>
          </a:xfrm>
        </p:spPr>
        <p:txBody>
          <a:bodyPr/>
          <a:lstStyle/>
          <a:p>
            <a:r>
              <a:rPr lang="en-US" b="1" u="sng" dirty="0"/>
              <a:t>We’ve got about 2 ½ weeks to learn the three </a:t>
            </a:r>
            <a:r>
              <a:rPr lang="en-US" b="1" u="sng" dirty="0" smtClean="0"/>
              <a:t>GPS’s </a:t>
            </a:r>
            <a:r>
              <a:rPr lang="en-US" b="1" u="sng" dirty="0"/>
              <a:t>above. Are you ready??</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751012" y="662941"/>
            <a:ext cx="9564688" cy="3147058"/>
          </a:xfrm>
          <a:prstGeom prst="rect">
            <a:avLst/>
          </a:prstGeom>
          <a:ln w="19050">
            <a:solidFill>
              <a:schemeClr val="tx1"/>
            </a:solidFill>
          </a:ln>
        </p:spPr>
      </p:pic>
    </p:spTree>
    <p:extLst>
      <p:ext uri="{BB962C8B-B14F-4D97-AF65-F5344CB8AC3E}">
        <p14:creationId xmlns:p14="http://schemas.microsoft.com/office/powerpoint/2010/main" val="2924108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SSEPF6 The student will describe how the earnings of workers are determined in the marketplace </a:t>
            </a:r>
            <a:endParaRPr lang="en-US" dirty="0"/>
          </a:p>
        </p:txBody>
      </p:sp>
      <p:sp>
        <p:nvSpPr>
          <p:cNvPr id="3" name="Content Placeholder 2"/>
          <p:cNvSpPr>
            <a:spLocks noGrp="1"/>
          </p:cNvSpPr>
          <p:nvPr>
            <p:ph sz="quarter" idx="13"/>
          </p:nvPr>
        </p:nvSpPr>
        <p:spPr/>
        <p:txBody>
          <a:bodyPr>
            <a:normAutofit/>
          </a:bodyPr>
          <a:lstStyle/>
          <a:p>
            <a:pPr marL="457200" indent="-457200">
              <a:buAutoNum type="alphaLcPeriod"/>
            </a:pPr>
            <a:r>
              <a:rPr lang="en-US" sz="3200" b="1" dirty="0" smtClean="0"/>
              <a:t>Identify skills that are required to be successful in the workplace</a:t>
            </a:r>
          </a:p>
          <a:p>
            <a:pPr marL="457200" indent="-457200">
              <a:buAutoNum type="alphaLcPeriod"/>
            </a:pPr>
            <a:r>
              <a:rPr lang="en-US" sz="3200" b="1" dirty="0" smtClean="0"/>
              <a:t>Explain the significance of investment in education, training and skill development</a:t>
            </a:r>
            <a:endParaRPr lang="en-US" sz="3200" b="1" dirty="0"/>
          </a:p>
        </p:txBody>
      </p:sp>
    </p:spTree>
    <p:extLst>
      <p:ext uri="{BB962C8B-B14F-4D97-AF65-F5344CB8AC3E}">
        <p14:creationId xmlns:p14="http://schemas.microsoft.com/office/powerpoint/2010/main" val="165055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 y="0"/>
            <a:ext cx="12191999" cy="1596177"/>
          </a:xfrm>
        </p:spPr>
        <p:txBody>
          <a:bodyPr/>
          <a:lstStyle/>
          <a:p>
            <a:pPr algn="l"/>
            <a:r>
              <a:rPr lang="en-US" b="1" dirty="0" smtClean="0"/>
              <a:t>A. Identify </a:t>
            </a:r>
            <a:r>
              <a:rPr lang="en-US" b="1" dirty="0"/>
              <a:t>skills that are required to be successful in the workplace</a:t>
            </a:r>
            <a:br>
              <a:rPr lang="en-US" b="1" dirty="0"/>
            </a:br>
            <a:endParaRPr lang="en-US" b="1" dirty="0"/>
          </a:p>
        </p:txBody>
      </p:sp>
      <p:sp>
        <p:nvSpPr>
          <p:cNvPr id="3" name="Content Placeholder 2"/>
          <p:cNvSpPr>
            <a:spLocks noGrp="1"/>
          </p:cNvSpPr>
          <p:nvPr>
            <p:ph sz="quarter" idx="13"/>
          </p:nvPr>
        </p:nvSpPr>
        <p:spPr>
          <a:xfrm>
            <a:off x="662314" y="1384112"/>
            <a:ext cx="11133446" cy="5291008"/>
          </a:xfrm>
        </p:spPr>
        <p:txBody>
          <a:bodyPr>
            <a:normAutofit fontScale="92500" lnSpcReduction="20000"/>
          </a:bodyPr>
          <a:lstStyle/>
          <a:p>
            <a:pPr marL="457200" indent="-457200">
              <a:buAutoNum type="arabicPeriod"/>
            </a:pPr>
            <a:r>
              <a:rPr lang="en-US" sz="2800" b="1" dirty="0" smtClean="0"/>
              <a:t>Ability and willingness to learn new skills</a:t>
            </a:r>
          </a:p>
          <a:p>
            <a:pPr marL="457200" indent="-457200">
              <a:buAutoNum type="arabicPeriod"/>
            </a:pPr>
            <a:r>
              <a:rPr lang="en-US" sz="2800" b="1" dirty="0" smtClean="0"/>
              <a:t>Critical thinking and problem solving </a:t>
            </a:r>
          </a:p>
          <a:p>
            <a:pPr marL="457200" indent="-457200">
              <a:buAutoNum type="arabicPeriod"/>
            </a:pPr>
            <a:r>
              <a:rPr lang="en-US" sz="2800" b="1" dirty="0" smtClean="0"/>
              <a:t>Collaboration and team work</a:t>
            </a:r>
          </a:p>
          <a:p>
            <a:pPr marL="457200" indent="-457200">
              <a:buAutoNum type="arabicPeriod"/>
            </a:pPr>
            <a:r>
              <a:rPr lang="en-US" sz="2800" b="1" dirty="0" smtClean="0"/>
              <a:t>Positive attitudes and behaviors</a:t>
            </a:r>
          </a:p>
          <a:p>
            <a:pPr marL="457200" indent="-457200">
              <a:buAutoNum type="arabicPeriod"/>
            </a:pPr>
            <a:r>
              <a:rPr lang="en-US" sz="2800" b="1" dirty="0" smtClean="0"/>
              <a:t>Being responsible</a:t>
            </a:r>
          </a:p>
          <a:p>
            <a:pPr marL="457200" indent="-457200">
              <a:buAutoNum type="arabicPeriod"/>
            </a:pPr>
            <a:r>
              <a:rPr lang="en-US" sz="2800" b="1" dirty="0" smtClean="0"/>
              <a:t>Being adaptable</a:t>
            </a:r>
          </a:p>
          <a:p>
            <a:pPr marL="457200" indent="-457200">
              <a:buAutoNum type="arabicPeriod"/>
            </a:pPr>
            <a:r>
              <a:rPr lang="en-US" sz="2800" b="1" dirty="0" smtClean="0"/>
              <a:t>Working safely</a:t>
            </a:r>
          </a:p>
          <a:p>
            <a:pPr marL="457200" indent="-457200">
              <a:buAutoNum type="arabicPeriod"/>
            </a:pPr>
            <a:r>
              <a:rPr lang="en-US" sz="2800" b="1" dirty="0" smtClean="0"/>
              <a:t>Working with others</a:t>
            </a:r>
          </a:p>
          <a:p>
            <a:pPr marL="457200" indent="-457200">
              <a:buAutoNum type="arabicPeriod"/>
            </a:pPr>
            <a:r>
              <a:rPr lang="en-US" sz="2800" b="1" dirty="0" smtClean="0"/>
              <a:t>Communication</a:t>
            </a:r>
          </a:p>
          <a:p>
            <a:pPr marL="457200" indent="-457200">
              <a:buAutoNum type="arabicPeriod"/>
            </a:pPr>
            <a:r>
              <a:rPr lang="en-US" sz="2800" b="1" dirty="0" smtClean="0"/>
              <a:t>Using numbers</a:t>
            </a:r>
          </a:p>
          <a:p>
            <a:pPr marL="457200" indent="-457200">
              <a:buAutoNum type="arabicPeriod"/>
            </a:pPr>
            <a:endParaRPr lang="en-US" dirty="0" smtClean="0"/>
          </a:p>
        </p:txBody>
      </p:sp>
    </p:spTree>
    <p:extLst>
      <p:ext uri="{BB962C8B-B14F-4D97-AF65-F5344CB8AC3E}">
        <p14:creationId xmlns:p14="http://schemas.microsoft.com/office/powerpoint/2010/main" val="4157621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 y="0"/>
            <a:ext cx="12191999" cy="1596177"/>
          </a:xfrm>
        </p:spPr>
        <p:txBody>
          <a:bodyPr/>
          <a:lstStyle/>
          <a:p>
            <a:r>
              <a:rPr lang="en-US" b="1" dirty="0" smtClean="0"/>
              <a:t>B. Explain </a:t>
            </a:r>
            <a:r>
              <a:rPr lang="en-US" b="1" dirty="0"/>
              <a:t>the significance of investment in </a:t>
            </a:r>
            <a:r>
              <a:rPr lang="en-US" b="1" u="sng" dirty="0"/>
              <a:t>education</a:t>
            </a:r>
            <a:r>
              <a:rPr lang="en-US" b="1" dirty="0"/>
              <a:t>, training and skill </a:t>
            </a:r>
            <a:r>
              <a:rPr lang="en-US" b="1" dirty="0" smtClean="0"/>
              <a:t>development</a:t>
            </a:r>
            <a:endParaRPr lang="en-US" dirty="0"/>
          </a:p>
        </p:txBody>
      </p:sp>
      <p:sp>
        <p:nvSpPr>
          <p:cNvPr id="3" name="Content Placeholder 2"/>
          <p:cNvSpPr>
            <a:spLocks noGrp="1"/>
          </p:cNvSpPr>
          <p:nvPr>
            <p:ph sz="quarter" idx="13"/>
          </p:nvPr>
        </p:nvSpPr>
        <p:spPr/>
        <p:txBody>
          <a:bodyPr/>
          <a:lstStyle/>
          <a:p>
            <a:endParaRPr lang="en-US" dirty="0"/>
          </a:p>
        </p:txBody>
      </p:sp>
      <p:pic>
        <p:nvPicPr>
          <p:cNvPr id="4" name="Picture 3"/>
          <p:cNvPicPr>
            <a:picLocks noChangeAspect="1"/>
          </p:cNvPicPr>
          <p:nvPr/>
        </p:nvPicPr>
        <p:blipFill>
          <a:blip r:embed="rId2"/>
          <a:stretch>
            <a:fillRect/>
          </a:stretch>
        </p:blipFill>
        <p:spPr>
          <a:xfrm>
            <a:off x="1143000" y="1378314"/>
            <a:ext cx="10401300" cy="5782541"/>
          </a:xfrm>
          <a:prstGeom prst="rect">
            <a:avLst/>
          </a:prstGeom>
        </p:spPr>
      </p:pic>
    </p:spTree>
    <p:extLst>
      <p:ext uri="{BB962C8B-B14F-4D97-AF65-F5344CB8AC3E}">
        <p14:creationId xmlns:p14="http://schemas.microsoft.com/office/powerpoint/2010/main" val="971336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0"/>
            <a:ext cx="10364451" cy="1596177"/>
          </a:xfrm>
        </p:spPr>
        <p:txBody>
          <a:bodyPr>
            <a:normAutofit/>
          </a:bodyPr>
          <a:lstStyle/>
          <a:p>
            <a:r>
              <a:rPr lang="en-US" sz="4000" b="1" dirty="0" smtClean="0"/>
              <a:t>job </a:t>
            </a:r>
            <a:r>
              <a:rPr lang="en-US" sz="4000" b="1" u="sng" dirty="0" smtClean="0"/>
              <a:t>training </a:t>
            </a:r>
            <a:r>
              <a:rPr lang="en-US" sz="4000" b="1" dirty="0" smtClean="0"/>
              <a:t>and</a:t>
            </a:r>
            <a:r>
              <a:rPr lang="en-US" sz="4000" b="1" u="sng" dirty="0" smtClean="0"/>
              <a:t> SKILL </a:t>
            </a:r>
            <a:r>
              <a:rPr lang="en-US" sz="4000" b="1" dirty="0" smtClean="0"/>
              <a:t>Development  </a:t>
            </a:r>
            <a:endParaRPr lang="en-US" sz="4000" b="1" dirty="0"/>
          </a:p>
        </p:txBody>
      </p:sp>
      <p:sp>
        <p:nvSpPr>
          <p:cNvPr id="3" name="Content Placeholder 2"/>
          <p:cNvSpPr>
            <a:spLocks noGrp="1"/>
          </p:cNvSpPr>
          <p:nvPr>
            <p:ph sz="quarter" idx="13"/>
          </p:nvPr>
        </p:nvSpPr>
        <p:spPr>
          <a:xfrm>
            <a:off x="0" y="1795592"/>
            <a:ext cx="12192000" cy="3424107"/>
          </a:xfrm>
        </p:spPr>
        <p:txBody>
          <a:bodyPr>
            <a:noAutofit/>
          </a:bodyPr>
          <a:lstStyle/>
          <a:p>
            <a:r>
              <a:rPr lang="en-US" sz="3600" dirty="0" smtClean="0"/>
              <a:t>Increases productivity</a:t>
            </a:r>
          </a:p>
          <a:p>
            <a:r>
              <a:rPr lang="en-US" sz="3600" dirty="0" smtClean="0"/>
              <a:t>Higher pay</a:t>
            </a:r>
          </a:p>
          <a:p>
            <a:r>
              <a:rPr lang="en-US" sz="3600" dirty="0" smtClean="0"/>
              <a:t>Job security</a:t>
            </a:r>
          </a:p>
          <a:p>
            <a:r>
              <a:rPr lang="en-US" sz="3600" dirty="0" smtClean="0"/>
              <a:t>Types of training: working alongside a skilled worker, rotating workers between jobs so they are multi-skilled and Informal seminars</a:t>
            </a:r>
            <a:endParaRPr lang="en-US" sz="3600" dirty="0"/>
          </a:p>
        </p:txBody>
      </p:sp>
    </p:spTree>
    <p:extLst>
      <p:ext uri="{BB962C8B-B14F-4D97-AF65-F5344CB8AC3E}">
        <p14:creationId xmlns:p14="http://schemas.microsoft.com/office/powerpoint/2010/main" val="2699518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1999" cy="2214694"/>
          </a:xfrm>
        </p:spPr>
        <p:txBody>
          <a:bodyPr>
            <a:noAutofit/>
          </a:bodyPr>
          <a:lstStyle/>
          <a:p>
            <a:pPr algn="l"/>
            <a:r>
              <a:rPr lang="en-US" sz="2800" b="1" dirty="0"/>
              <a:t>SSEF6 Explain how productivity, economic growth, and future standards of living are influenced by investment in factories, machinery, new technology, and the health, education, and training of people. </a:t>
            </a:r>
            <a:r>
              <a:rPr lang="en-US" sz="2800" b="1" dirty="0" smtClean="0"/>
              <a:t/>
            </a:r>
            <a:br>
              <a:rPr lang="en-US" sz="2800" b="1" dirty="0" smtClean="0"/>
            </a:br>
            <a:r>
              <a:rPr lang="en-US" sz="2800" b="1" dirty="0" smtClean="0"/>
              <a:t>a</a:t>
            </a:r>
            <a:r>
              <a:rPr lang="en-US" sz="2800" b="1" dirty="0"/>
              <a:t>. Define productivity as the relationship of inputs to outputs</a:t>
            </a:r>
            <a:r>
              <a:rPr lang="en-US" sz="2800" b="1" dirty="0" smtClean="0"/>
              <a:t>. </a:t>
            </a:r>
            <a:endParaRPr lang="en-US" sz="2800" b="1" dirty="0"/>
          </a:p>
        </p:txBody>
      </p:sp>
      <p:sp>
        <p:nvSpPr>
          <p:cNvPr id="3" name="Content Placeholder 2"/>
          <p:cNvSpPr>
            <a:spLocks noGrp="1"/>
          </p:cNvSpPr>
          <p:nvPr>
            <p:ph sz="quarter" idx="13"/>
          </p:nvPr>
        </p:nvSpPr>
        <p:spPr>
          <a:xfrm>
            <a:off x="-1" y="2367092"/>
            <a:ext cx="12191999" cy="4490908"/>
          </a:xfrm>
        </p:spPr>
        <p:txBody>
          <a:bodyPr>
            <a:normAutofit/>
          </a:bodyPr>
          <a:lstStyle/>
          <a:p>
            <a:pPr marL="0" indent="0">
              <a:buNone/>
            </a:pPr>
            <a:r>
              <a:rPr lang="en-US" sz="3200" b="1" dirty="0">
                <a:solidFill>
                  <a:srgbClr val="7030A0"/>
                </a:solidFill>
              </a:rPr>
              <a:t>Productivity</a:t>
            </a:r>
            <a:r>
              <a:rPr lang="en-US" sz="3200" dirty="0"/>
              <a:t> is the amount of </a:t>
            </a:r>
            <a:r>
              <a:rPr lang="en-US" sz="3200" b="1" dirty="0">
                <a:solidFill>
                  <a:srgbClr val="7030A0"/>
                </a:solidFill>
              </a:rPr>
              <a:t>output</a:t>
            </a:r>
            <a:r>
              <a:rPr lang="en-US" sz="3200" dirty="0"/>
              <a:t> (goods and services) produced while using a certain amount of </a:t>
            </a:r>
            <a:r>
              <a:rPr lang="en-US" sz="3200" b="1" dirty="0">
                <a:solidFill>
                  <a:srgbClr val="7030A0"/>
                </a:solidFill>
              </a:rPr>
              <a:t>input</a:t>
            </a:r>
            <a:r>
              <a:rPr lang="en-US" sz="3200" dirty="0"/>
              <a:t> (labor, time, technology, capital goods etc.) Labor </a:t>
            </a:r>
            <a:r>
              <a:rPr lang="en-US" sz="3200" b="1" dirty="0">
                <a:solidFill>
                  <a:srgbClr val="7030A0"/>
                </a:solidFill>
              </a:rPr>
              <a:t>productivity</a:t>
            </a:r>
            <a:r>
              <a:rPr lang="en-US" sz="3200" dirty="0"/>
              <a:t> is the amount of goods and services a worker can produce in a given period of time</a:t>
            </a:r>
            <a:r>
              <a:rPr lang="en-US" sz="3200" dirty="0" smtClean="0"/>
              <a:t>.</a:t>
            </a:r>
          </a:p>
          <a:p>
            <a:pPr marL="0" indent="0">
              <a:buNone/>
            </a:pPr>
            <a:r>
              <a:rPr lang="en-US" sz="3200" dirty="0" smtClean="0"/>
              <a:t>**</a:t>
            </a:r>
            <a:r>
              <a:rPr lang="en-US" sz="3200" dirty="0"/>
              <a:t>If you find a way to increase output without increasing input, productivity increases</a:t>
            </a:r>
            <a:r>
              <a:rPr lang="en-US" sz="3200" dirty="0" smtClean="0"/>
              <a:t>.**</a:t>
            </a:r>
            <a:endParaRPr lang="en-US" sz="3200" dirty="0"/>
          </a:p>
          <a:p>
            <a:pPr marL="0" indent="0">
              <a:buNone/>
            </a:pPr>
            <a:endParaRPr lang="en-US" sz="3200" dirty="0"/>
          </a:p>
          <a:p>
            <a:endParaRPr lang="en-US" dirty="0"/>
          </a:p>
        </p:txBody>
      </p:sp>
    </p:spTree>
    <p:extLst>
      <p:ext uri="{BB962C8B-B14F-4D97-AF65-F5344CB8AC3E}">
        <p14:creationId xmlns:p14="http://schemas.microsoft.com/office/powerpoint/2010/main" val="3818363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1999" cy="2214694"/>
          </a:xfrm>
        </p:spPr>
        <p:txBody>
          <a:bodyPr/>
          <a:lstStyle/>
          <a:p>
            <a:pPr algn="l"/>
            <a:r>
              <a:rPr lang="en-US" dirty="0"/>
              <a:t>b. Explain how investment in </a:t>
            </a:r>
            <a:r>
              <a:rPr lang="en-US" u="sng" dirty="0"/>
              <a:t>equipment</a:t>
            </a:r>
            <a:r>
              <a:rPr lang="en-US" dirty="0"/>
              <a:t> and </a:t>
            </a:r>
            <a:r>
              <a:rPr lang="en-US" u="sng" dirty="0"/>
              <a:t>technology</a:t>
            </a:r>
            <a:r>
              <a:rPr lang="en-US" dirty="0"/>
              <a:t> can lead to economic growth.</a:t>
            </a:r>
          </a:p>
        </p:txBody>
      </p:sp>
      <p:sp>
        <p:nvSpPr>
          <p:cNvPr id="3" name="Content Placeholder 2"/>
          <p:cNvSpPr>
            <a:spLocks noGrp="1"/>
          </p:cNvSpPr>
          <p:nvPr>
            <p:ph sz="quarter" idx="13"/>
          </p:nvPr>
        </p:nvSpPr>
        <p:spPr>
          <a:xfrm>
            <a:off x="0" y="1828800"/>
            <a:ext cx="12192000" cy="4846320"/>
          </a:xfrm>
        </p:spPr>
        <p:txBody>
          <a:bodyPr>
            <a:normAutofit/>
          </a:bodyPr>
          <a:lstStyle/>
          <a:p>
            <a:pPr marL="0" indent="0">
              <a:buNone/>
            </a:pPr>
            <a:r>
              <a:rPr lang="en-US" sz="2800" dirty="0" smtClean="0"/>
              <a:t>Equipment = </a:t>
            </a:r>
            <a:r>
              <a:rPr lang="en-US" sz="2800" b="1" dirty="0" smtClean="0">
                <a:solidFill>
                  <a:srgbClr val="7030A0"/>
                </a:solidFill>
              </a:rPr>
              <a:t>necessary items for a particular purpose</a:t>
            </a:r>
          </a:p>
          <a:p>
            <a:pPr marL="0" indent="0">
              <a:buNone/>
            </a:pPr>
            <a:r>
              <a:rPr lang="en-US" sz="2800" dirty="0" smtClean="0"/>
              <a:t>Technology = </a:t>
            </a:r>
            <a:r>
              <a:rPr lang="en-US" sz="2800" b="1" dirty="0" smtClean="0">
                <a:solidFill>
                  <a:srgbClr val="7030A0"/>
                </a:solidFill>
              </a:rPr>
              <a:t>the </a:t>
            </a:r>
            <a:r>
              <a:rPr lang="en-US" sz="2800" b="1" dirty="0">
                <a:solidFill>
                  <a:srgbClr val="7030A0"/>
                </a:solidFill>
              </a:rPr>
              <a:t>application of scientific knowledge for practical purposes, especially in industry</a:t>
            </a:r>
            <a:r>
              <a:rPr lang="en-US" sz="2800" b="1" dirty="0" smtClean="0">
                <a:solidFill>
                  <a:srgbClr val="7030A0"/>
                </a:solidFill>
              </a:rPr>
              <a:t>. </a:t>
            </a:r>
          </a:p>
          <a:p>
            <a:pPr marL="0" indent="0">
              <a:buNone/>
            </a:pPr>
            <a:r>
              <a:rPr lang="en-US" sz="2800" dirty="0" smtClean="0"/>
              <a:t>ECONOMIC GROWTH = IS AN INCREASE IN THE AMOUNT OF GOODS AND SERVICES PRODUCED PER HEAD OF POPULATION OVER A PERIOD OF TIME</a:t>
            </a:r>
          </a:p>
          <a:p>
            <a:pPr marL="0" indent="0">
              <a:buNone/>
            </a:pPr>
            <a:endParaRPr lang="en-US" sz="2800" dirty="0"/>
          </a:p>
          <a:p>
            <a:pPr marL="0" indent="0">
              <a:buNone/>
            </a:pPr>
            <a:r>
              <a:rPr lang="en-US" sz="2800" dirty="0" smtClean="0"/>
              <a:t>Investing heavily in new </a:t>
            </a:r>
            <a:r>
              <a:rPr lang="en-US" sz="2800" b="1" dirty="0" smtClean="0">
                <a:solidFill>
                  <a:srgbClr val="7030A0"/>
                </a:solidFill>
              </a:rPr>
              <a:t>capital</a:t>
            </a:r>
            <a:r>
              <a:rPr lang="en-US" sz="2800" dirty="0" smtClean="0">
                <a:solidFill>
                  <a:srgbClr val="7030A0"/>
                </a:solidFill>
              </a:rPr>
              <a:t> </a:t>
            </a:r>
            <a:r>
              <a:rPr lang="en-US" sz="2800" dirty="0" smtClean="0"/>
              <a:t>and </a:t>
            </a:r>
            <a:r>
              <a:rPr lang="en-US" sz="2800" b="1" dirty="0" smtClean="0">
                <a:solidFill>
                  <a:srgbClr val="7030A0"/>
                </a:solidFill>
              </a:rPr>
              <a:t>technology</a:t>
            </a:r>
            <a:r>
              <a:rPr lang="en-US" sz="2800" dirty="0" smtClean="0">
                <a:solidFill>
                  <a:srgbClr val="7030A0"/>
                </a:solidFill>
              </a:rPr>
              <a:t> </a:t>
            </a:r>
            <a:r>
              <a:rPr lang="en-US" sz="2800" dirty="0" smtClean="0"/>
              <a:t>is related to economic growth</a:t>
            </a:r>
            <a:endParaRPr lang="en-US" sz="2800" dirty="0"/>
          </a:p>
        </p:txBody>
      </p:sp>
    </p:spTree>
    <p:extLst>
      <p:ext uri="{BB962C8B-B14F-4D97-AF65-F5344CB8AC3E}">
        <p14:creationId xmlns:p14="http://schemas.microsoft.com/office/powerpoint/2010/main" val="245499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75617"/>
            <a:ext cx="12191999" cy="1596177"/>
          </a:xfrm>
        </p:spPr>
        <p:txBody>
          <a:bodyPr>
            <a:normAutofit/>
          </a:bodyPr>
          <a:lstStyle/>
          <a:p>
            <a:pPr algn="l"/>
            <a:r>
              <a:rPr lang="en-US" dirty="0"/>
              <a:t>c. Explain how investments in human capital (e.g., </a:t>
            </a:r>
            <a:r>
              <a:rPr lang="en-US" dirty="0" smtClean="0"/>
              <a:t>education) </a:t>
            </a:r>
            <a:r>
              <a:rPr lang="en-US" dirty="0"/>
              <a:t>can lead to a higher standard of living. </a:t>
            </a:r>
          </a:p>
        </p:txBody>
      </p:sp>
      <p:sp>
        <p:nvSpPr>
          <p:cNvPr id="3" name="Content Placeholder 2"/>
          <p:cNvSpPr>
            <a:spLocks noGrp="1"/>
          </p:cNvSpPr>
          <p:nvPr>
            <p:ph sz="quarter" idx="13"/>
          </p:nvPr>
        </p:nvSpPr>
        <p:spPr>
          <a:xfrm>
            <a:off x="0" y="1871794"/>
            <a:ext cx="12192000" cy="4986206"/>
          </a:xfrm>
        </p:spPr>
        <p:txBody>
          <a:bodyPr/>
          <a:lstStyle/>
          <a:p>
            <a:pPr marL="0" indent="0">
              <a:buNone/>
            </a:pPr>
            <a:r>
              <a:rPr lang="en-US" sz="3600" dirty="0" smtClean="0"/>
              <a:t>Investment = </a:t>
            </a:r>
            <a:r>
              <a:rPr lang="en-US" sz="3600" dirty="0"/>
              <a:t>to </a:t>
            </a:r>
            <a:r>
              <a:rPr lang="en-US" sz="3600" b="1" dirty="0"/>
              <a:t>invest</a:t>
            </a:r>
            <a:r>
              <a:rPr lang="en-US" sz="3600" dirty="0"/>
              <a:t> is to allocate money (or sometimes another resource, such as time) in the expectation of some benefit in the future</a:t>
            </a:r>
            <a:r>
              <a:rPr lang="en-US" sz="3600" dirty="0" smtClean="0"/>
              <a:t>.</a:t>
            </a:r>
          </a:p>
          <a:p>
            <a:pPr marL="0" indent="0">
              <a:buNone/>
            </a:pPr>
            <a:r>
              <a:rPr lang="en-US" sz="3600" dirty="0" smtClean="0"/>
              <a:t>Education = When a person invests in </a:t>
            </a:r>
            <a:r>
              <a:rPr lang="en-US" sz="3600" b="1" dirty="0" smtClean="0">
                <a:solidFill>
                  <a:srgbClr val="7030A0"/>
                </a:solidFill>
              </a:rPr>
              <a:t>themselves</a:t>
            </a:r>
            <a:r>
              <a:rPr lang="en-US" sz="3600" dirty="0" smtClean="0">
                <a:solidFill>
                  <a:srgbClr val="7030A0"/>
                </a:solidFill>
              </a:rPr>
              <a:t> </a:t>
            </a:r>
            <a:r>
              <a:rPr lang="en-US" sz="3600" dirty="0" smtClean="0"/>
              <a:t>to become an expert in a particular field</a:t>
            </a:r>
          </a:p>
          <a:p>
            <a:pPr marL="0" indent="0">
              <a:buNone/>
            </a:pPr>
            <a:endParaRPr lang="en-US" sz="2400"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56674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0"/>
            <a:ext cx="10364451" cy="1596177"/>
          </a:xfrm>
        </p:spPr>
        <p:txBody>
          <a:bodyPr>
            <a:normAutofit/>
          </a:bodyPr>
          <a:lstStyle/>
          <a:p>
            <a:r>
              <a:rPr lang="en-US" sz="4000" b="1" dirty="0" smtClean="0"/>
              <a:t>Human capital: education</a:t>
            </a:r>
            <a:endParaRPr lang="en-US" sz="4000" b="1" dirty="0"/>
          </a:p>
        </p:txBody>
      </p:sp>
      <p:sp>
        <p:nvSpPr>
          <p:cNvPr id="3" name="Content Placeholder 2"/>
          <p:cNvSpPr>
            <a:spLocks noGrp="1"/>
          </p:cNvSpPr>
          <p:nvPr>
            <p:ph sz="quarter" idx="13"/>
          </p:nvPr>
        </p:nvSpPr>
        <p:spPr>
          <a:xfrm>
            <a:off x="-1" y="1143000"/>
            <a:ext cx="12192000" cy="5074920"/>
          </a:xfrm>
        </p:spPr>
        <p:txBody>
          <a:bodyPr>
            <a:noAutofit/>
          </a:bodyPr>
          <a:lstStyle/>
          <a:p>
            <a:r>
              <a:rPr lang="en-US" sz="2800" dirty="0" smtClean="0"/>
              <a:t>Human capital is also known as </a:t>
            </a:r>
            <a:r>
              <a:rPr lang="en-US" sz="2800" b="1" dirty="0" smtClean="0">
                <a:solidFill>
                  <a:srgbClr val="7030A0"/>
                </a:solidFill>
              </a:rPr>
              <a:t>labor </a:t>
            </a:r>
          </a:p>
          <a:p>
            <a:r>
              <a:rPr lang="en-US" sz="2800" dirty="0" smtClean="0"/>
              <a:t>Your </a:t>
            </a:r>
            <a:r>
              <a:rPr lang="en-US" sz="2800" b="1" dirty="0" smtClean="0">
                <a:solidFill>
                  <a:srgbClr val="7030A0"/>
                </a:solidFill>
              </a:rPr>
              <a:t>education and skill level </a:t>
            </a:r>
            <a:r>
              <a:rPr lang="en-US" sz="2800" dirty="0" smtClean="0"/>
              <a:t>allow you to sell your labor</a:t>
            </a:r>
          </a:p>
          <a:p>
            <a:r>
              <a:rPr lang="en-US" sz="2800" b="1" dirty="0" smtClean="0">
                <a:solidFill>
                  <a:srgbClr val="7030A0"/>
                </a:solidFill>
              </a:rPr>
              <a:t>Productivity</a:t>
            </a:r>
            <a:r>
              <a:rPr lang="en-US" sz="2800" dirty="0" smtClean="0">
                <a:solidFill>
                  <a:srgbClr val="7030A0"/>
                </a:solidFill>
              </a:rPr>
              <a:t> </a:t>
            </a:r>
            <a:r>
              <a:rPr lang="en-US" sz="2800" dirty="0" smtClean="0"/>
              <a:t>rises when workers become more productive due to higher education and skill level</a:t>
            </a:r>
          </a:p>
          <a:p>
            <a:r>
              <a:rPr lang="en-US" sz="2800" dirty="0" smtClean="0"/>
              <a:t>Generally – higher education and greater skills mean higher earnings</a:t>
            </a:r>
          </a:p>
          <a:p>
            <a:pPr lvl="1"/>
            <a:r>
              <a:rPr lang="en-US" sz="2800" dirty="0" smtClean="0"/>
              <a:t>High school degree = </a:t>
            </a:r>
            <a:r>
              <a:rPr lang="en-US" sz="2800" b="1" dirty="0" smtClean="0">
                <a:solidFill>
                  <a:srgbClr val="7030A0"/>
                </a:solidFill>
              </a:rPr>
              <a:t>@20,000/year</a:t>
            </a:r>
          </a:p>
          <a:p>
            <a:pPr lvl="1"/>
            <a:r>
              <a:rPr lang="en-US" sz="2800" dirty="0" smtClean="0"/>
              <a:t>Bachelor’s degree = </a:t>
            </a:r>
            <a:r>
              <a:rPr lang="en-US" sz="2800" b="1" dirty="0" smtClean="0">
                <a:solidFill>
                  <a:srgbClr val="7030A0"/>
                </a:solidFill>
              </a:rPr>
              <a:t>@40,000/year</a:t>
            </a:r>
          </a:p>
          <a:p>
            <a:pPr lvl="1"/>
            <a:r>
              <a:rPr lang="en-US" sz="2800" dirty="0" smtClean="0"/>
              <a:t>Master’s degree = </a:t>
            </a:r>
            <a:r>
              <a:rPr lang="en-US" sz="2800" b="1" dirty="0" smtClean="0">
                <a:solidFill>
                  <a:srgbClr val="7030A0"/>
                </a:solidFill>
              </a:rPr>
              <a:t>@50,000/year</a:t>
            </a:r>
          </a:p>
          <a:p>
            <a:pPr lvl="1"/>
            <a:r>
              <a:rPr lang="en-US" sz="2800" dirty="0" smtClean="0"/>
              <a:t>Doctorate Degree = </a:t>
            </a:r>
            <a:r>
              <a:rPr lang="en-US" sz="2800" b="1" dirty="0" smtClean="0">
                <a:solidFill>
                  <a:srgbClr val="7030A0"/>
                </a:solidFill>
              </a:rPr>
              <a:t>@70,000/year</a:t>
            </a:r>
            <a:endParaRPr lang="en-US" sz="2800" b="1" dirty="0">
              <a:solidFill>
                <a:srgbClr val="7030A0"/>
              </a:solidFill>
            </a:endParaRPr>
          </a:p>
        </p:txBody>
      </p:sp>
    </p:spTree>
    <p:extLst>
      <p:ext uri="{BB962C8B-B14F-4D97-AF65-F5344CB8AC3E}">
        <p14:creationId xmlns:p14="http://schemas.microsoft.com/office/powerpoint/2010/main" val="2408226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596177"/>
          </a:xfrm>
        </p:spPr>
        <p:txBody>
          <a:bodyPr/>
          <a:lstStyle/>
          <a:p>
            <a:pPr algn="l"/>
            <a:r>
              <a:rPr lang="en-US" b="1" dirty="0" smtClean="0"/>
              <a:t>SSEPF1 The student will apply rational decision making to personal spending and saving choices</a:t>
            </a:r>
            <a:endParaRPr lang="en-US" b="1" dirty="0"/>
          </a:p>
        </p:txBody>
      </p:sp>
      <p:sp>
        <p:nvSpPr>
          <p:cNvPr id="3" name="Content Placeholder 2"/>
          <p:cNvSpPr>
            <a:spLocks noGrp="1"/>
          </p:cNvSpPr>
          <p:nvPr>
            <p:ph sz="quarter" idx="13"/>
          </p:nvPr>
        </p:nvSpPr>
        <p:spPr>
          <a:xfrm>
            <a:off x="0" y="1596178"/>
            <a:ext cx="12192000" cy="4195022"/>
          </a:xfrm>
        </p:spPr>
        <p:txBody>
          <a:bodyPr/>
          <a:lstStyle/>
          <a:p>
            <a:pPr marL="457200" indent="-457200">
              <a:buAutoNum type="alphaUcPeriod"/>
            </a:pPr>
            <a:r>
              <a:rPr lang="en-US" sz="3200" b="1" dirty="0" smtClean="0"/>
              <a:t>Explain that people respond to positive and negative incentives in predictable ways</a:t>
            </a:r>
          </a:p>
          <a:p>
            <a:pPr marL="457200" indent="-457200">
              <a:buAutoNum type="alphaUcPeriod"/>
            </a:pPr>
            <a:r>
              <a:rPr lang="en-US" sz="3200" b="1" dirty="0" smtClean="0"/>
              <a:t>Use a rational decision making model to select one option over another</a:t>
            </a:r>
          </a:p>
          <a:p>
            <a:pPr marL="457200" indent="-457200">
              <a:buAutoNum type="alphaUcPeriod"/>
            </a:pPr>
            <a:r>
              <a:rPr lang="en-US" sz="3200" b="1" dirty="0" smtClean="0"/>
              <a:t>Create a saving or financial investment plan for a future goal </a:t>
            </a:r>
          </a:p>
          <a:p>
            <a:pPr marL="0" indent="0">
              <a:buNone/>
            </a:pPr>
            <a:endParaRPr lang="en-US" sz="3200" dirty="0"/>
          </a:p>
        </p:txBody>
      </p:sp>
    </p:spTree>
    <p:extLst>
      <p:ext uri="{BB962C8B-B14F-4D97-AF65-F5344CB8AC3E}">
        <p14:creationId xmlns:p14="http://schemas.microsoft.com/office/powerpoint/2010/main" val="3140134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2757"/>
            <a:ext cx="12191999" cy="1596177"/>
          </a:xfrm>
        </p:spPr>
        <p:txBody>
          <a:bodyPr/>
          <a:lstStyle/>
          <a:p>
            <a:pPr algn="l"/>
            <a:r>
              <a:rPr lang="en-US" b="1" dirty="0" smtClean="0"/>
              <a:t>A. Explain </a:t>
            </a:r>
            <a:r>
              <a:rPr lang="en-US" b="1" dirty="0"/>
              <a:t>that people respond to positive and negative incentives in predictable ways</a:t>
            </a:r>
            <a:br>
              <a:rPr lang="en-US" b="1" dirty="0"/>
            </a:br>
            <a:endParaRPr lang="en-US" dirty="0"/>
          </a:p>
        </p:txBody>
      </p:sp>
      <p:sp>
        <p:nvSpPr>
          <p:cNvPr id="3" name="Content Placeholder 2"/>
          <p:cNvSpPr>
            <a:spLocks noGrp="1"/>
          </p:cNvSpPr>
          <p:nvPr>
            <p:ph sz="quarter" idx="13"/>
          </p:nvPr>
        </p:nvSpPr>
        <p:spPr>
          <a:xfrm>
            <a:off x="1" y="1848934"/>
            <a:ext cx="12191999" cy="3424107"/>
          </a:xfrm>
        </p:spPr>
        <p:txBody>
          <a:bodyPr/>
          <a:lstStyle/>
          <a:p>
            <a:pPr marL="609600" indent="-609600">
              <a:buNone/>
            </a:pPr>
            <a:r>
              <a:rPr lang="en-US" altLang="en-US" sz="3600" b="1" dirty="0">
                <a:solidFill>
                  <a:srgbClr val="7030A0"/>
                </a:solidFill>
              </a:rPr>
              <a:t>Incentive</a:t>
            </a:r>
            <a:r>
              <a:rPr lang="en-US" altLang="en-US" sz="3600" dirty="0"/>
              <a:t>: reward that a person is likely   to receive if he or she behaves in a certain manner.</a:t>
            </a:r>
          </a:p>
          <a:p>
            <a:pPr marL="609600" indent="-609600">
              <a:buNone/>
            </a:pPr>
            <a:r>
              <a:rPr lang="en-US" altLang="en-US" sz="3600" dirty="0"/>
              <a:t>	A. </a:t>
            </a:r>
            <a:r>
              <a:rPr lang="en-US" altLang="en-US" sz="3600" b="1" dirty="0">
                <a:solidFill>
                  <a:srgbClr val="7030A0"/>
                </a:solidFill>
              </a:rPr>
              <a:t>Positive</a:t>
            </a:r>
            <a:r>
              <a:rPr lang="en-US" altLang="en-US" sz="3600" b="1" dirty="0"/>
              <a:t> incentive</a:t>
            </a:r>
            <a:r>
              <a:rPr lang="en-US" altLang="en-US" sz="3600" dirty="0"/>
              <a:t>: positive reward</a:t>
            </a:r>
          </a:p>
          <a:p>
            <a:pPr marL="609600" indent="-609600">
              <a:buNone/>
            </a:pPr>
            <a:r>
              <a:rPr lang="en-US" altLang="en-US" sz="3600" dirty="0"/>
              <a:t>	B. </a:t>
            </a:r>
            <a:r>
              <a:rPr lang="en-US" altLang="en-US" sz="3600" b="1" dirty="0">
                <a:solidFill>
                  <a:srgbClr val="7030A0"/>
                </a:solidFill>
              </a:rPr>
              <a:t>Negative</a:t>
            </a:r>
            <a:r>
              <a:rPr lang="en-US" altLang="en-US" sz="3600" b="1" dirty="0"/>
              <a:t> incentive</a:t>
            </a:r>
            <a:r>
              <a:rPr lang="en-US" altLang="en-US" sz="3600" dirty="0"/>
              <a:t>: negative reward</a:t>
            </a:r>
          </a:p>
          <a:p>
            <a:pPr marL="0" indent="0">
              <a:buNone/>
            </a:pPr>
            <a:endParaRPr lang="en-US" dirty="0"/>
          </a:p>
        </p:txBody>
      </p:sp>
    </p:spTree>
    <p:extLst>
      <p:ext uri="{BB962C8B-B14F-4D97-AF65-F5344CB8AC3E}">
        <p14:creationId xmlns:p14="http://schemas.microsoft.com/office/powerpoint/2010/main" val="3182442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 y="0"/>
            <a:ext cx="12191999" cy="1596177"/>
          </a:xfrm>
        </p:spPr>
        <p:txBody>
          <a:bodyPr/>
          <a:lstStyle/>
          <a:p>
            <a:r>
              <a:rPr lang="en-US" dirty="0" smtClean="0"/>
              <a:t>B. </a:t>
            </a:r>
            <a:r>
              <a:rPr lang="en-US" b="1" dirty="0"/>
              <a:t>Use a rational decision making model to select one option over another</a:t>
            </a:r>
            <a:br>
              <a:rPr lang="en-US" b="1" dirty="0"/>
            </a:br>
            <a:endParaRPr lang="en-US"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4193024465"/>
              </p:ext>
            </p:extLst>
          </p:nvPr>
        </p:nvGraphicFramePr>
        <p:xfrm>
          <a:off x="1226506" y="1199510"/>
          <a:ext cx="9738360" cy="1787104"/>
        </p:xfrm>
        <a:graphic>
          <a:graphicData uri="http://schemas.openxmlformats.org/drawingml/2006/table">
            <a:tbl>
              <a:tblPr firstRow="1" firstCol="1" bandRow="1">
                <a:tableStyleId>{5C22544A-7EE6-4342-B048-85BDC9FD1C3A}</a:tableStyleId>
              </a:tblPr>
              <a:tblGrid>
                <a:gridCol w="1666457"/>
                <a:gridCol w="2226803"/>
                <a:gridCol w="2252842"/>
                <a:gridCol w="2195558"/>
                <a:gridCol w="1396700"/>
              </a:tblGrid>
              <a:tr h="446776">
                <a:tc>
                  <a:txBody>
                    <a:bodyPr/>
                    <a:lstStyle/>
                    <a:p>
                      <a:pPr marL="0" marR="0" algn="ctr">
                        <a:lnSpc>
                          <a:spcPct val="115000"/>
                        </a:lnSpc>
                        <a:spcBef>
                          <a:spcPts val="0"/>
                        </a:spcBef>
                        <a:spcAft>
                          <a:spcPts val="0"/>
                        </a:spcAft>
                      </a:pPr>
                      <a:r>
                        <a:rPr lang="en-US" sz="1100">
                          <a:effectLst/>
                        </a:rPr>
                        <a:t>NAME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BUILD FRAME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INSERT GEARS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PUT ON FACE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TOTAL TIME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6776">
                <a:tc>
                  <a:txBody>
                    <a:bodyPr/>
                    <a:lstStyle/>
                    <a:p>
                      <a:pPr marL="0" marR="0" algn="ctr">
                        <a:lnSpc>
                          <a:spcPct val="115000"/>
                        </a:lnSpc>
                        <a:spcBef>
                          <a:spcPts val="0"/>
                        </a:spcBef>
                        <a:spcAft>
                          <a:spcPts val="0"/>
                        </a:spcAft>
                      </a:pPr>
                      <a:r>
                        <a:rPr lang="en-US" sz="1100">
                          <a:effectLst/>
                        </a:rPr>
                        <a:t>T-PAYNE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4 MINUTES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7  MINUTES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9 MINUTES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6776">
                <a:tc>
                  <a:txBody>
                    <a:bodyPr/>
                    <a:lstStyle/>
                    <a:p>
                      <a:pPr marL="0" marR="0" algn="ctr">
                        <a:lnSpc>
                          <a:spcPct val="115000"/>
                        </a:lnSpc>
                        <a:spcBef>
                          <a:spcPts val="0"/>
                        </a:spcBef>
                        <a:spcAft>
                          <a:spcPts val="0"/>
                        </a:spcAft>
                      </a:pPr>
                      <a:r>
                        <a:rPr lang="en-US" sz="1100">
                          <a:effectLst/>
                        </a:rPr>
                        <a:t>LUKE BRYAN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7 MINUTES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9 MINUTES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4 MINUTES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46776">
                <a:tc>
                  <a:txBody>
                    <a:bodyPr/>
                    <a:lstStyle/>
                    <a:p>
                      <a:pPr marL="0" marR="0" algn="ctr">
                        <a:lnSpc>
                          <a:spcPct val="115000"/>
                        </a:lnSpc>
                        <a:spcBef>
                          <a:spcPts val="0"/>
                        </a:spcBef>
                        <a:spcAft>
                          <a:spcPts val="0"/>
                        </a:spcAft>
                      </a:pPr>
                      <a:r>
                        <a:rPr lang="en-US" sz="1100">
                          <a:effectLst/>
                        </a:rPr>
                        <a:t>BILLY IDOL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9 MINUTES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4 MINUTES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7 MINUTES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4"/>
          <p:cNvSpPr/>
          <p:nvPr/>
        </p:nvSpPr>
        <p:spPr>
          <a:xfrm>
            <a:off x="-313" y="2986614"/>
            <a:ext cx="11795760" cy="3955442"/>
          </a:xfrm>
          <a:prstGeom prst="rect">
            <a:avLst/>
          </a:prstGeom>
        </p:spPr>
        <p:txBody>
          <a:bodyPr wrap="square">
            <a:spAutoFit/>
          </a:bodyPr>
          <a:lstStyle/>
          <a:p>
            <a:pPr>
              <a:lnSpc>
                <a:spcPct val="115000"/>
              </a:lnSpc>
            </a:pPr>
            <a:r>
              <a:rPr lang="en-US" dirty="0">
                <a:latin typeface="Calibri" panose="020F0502020204030204" pitchFamily="34" charset="0"/>
                <a:ea typeface="Calibri" panose="020F0502020204030204" pitchFamily="34" charset="0"/>
                <a:cs typeface="Times New Roman" panose="02020603050405020304" pitchFamily="18" charset="0"/>
              </a:rPr>
              <a:t>There are three steps to building a clock.  They are to build the frame, insert the gears, and attach the face plate.  The time it takes each person to do each task is located in the table above. </a:t>
            </a:r>
          </a:p>
          <a:p>
            <a:pPr marL="457200" marR="0">
              <a:lnSpc>
                <a:spcPct val="115000"/>
              </a:lnSpc>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latin typeface="Calibri" panose="020F0502020204030204" pitchFamily="34" charset="0"/>
                <a:ea typeface="Calibri" panose="020F0502020204030204" pitchFamily="34" charset="0"/>
                <a:cs typeface="Times New Roman" panose="02020603050405020304" pitchFamily="18" charset="0"/>
              </a:rPr>
              <a:t>Method 1- Find the total amount of time it would take each person to make a clock from start to finish and list it in the table under total time in the table above.  </a:t>
            </a:r>
          </a:p>
          <a:p>
            <a:pPr>
              <a:lnSpc>
                <a:spcPct val="115000"/>
              </a:lnSpc>
              <a:spcAft>
                <a:spcPts val="1000"/>
              </a:spcAft>
            </a:pPr>
            <a:r>
              <a:rPr lang="en-US" b="1"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latin typeface="Calibri" panose="020F0502020204030204" pitchFamily="34" charset="0"/>
                <a:ea typeface="Calibri" panose="020F0502020204030204" pitchFamily="34" charset="0"/>
                <a:cs typeface="Times New Roman" panose="02020603050405020304" pitchFamily="18" charset="0"/>
              </a:rPr>
              <a:t>Method 2-  If you used specialization, what task would each person do?</a:t>
            </a:r>
          </a:p>
          <a:p>
            <a:pPr>
              <a:lnSpc>
                <a:spcPct val="115000"/>
              </a:lnSpc>
              <a:spcAft>
                <a:spcPts val="600"/>
              </a:spcAft>
            </a:pPr>
            <a:r>
              <a:rPr lang="en-US" dirty="0">
                <a:latin typeface="Calibri" panose="020F0502020204030204" pitchFamily="34" charset="0"/>
                <a:ea typeface="Calibri" panose="020F0502020204030204" pitchFamily="34" charset="0"/>
                <a:cs typeface="Times New Roman" panose="02020603050405020304" pitchFamily="18" charset="0"/>
              </a:rPr>
              <a:t>		T-PAYNE</a:t>
            </a:r>
          </a:p>
          <a:p>
            <a:pPr>
              <a:lnSpc>
                <a:spcPct val="115000"/>
              </a:lnSpc>
              <a:spcAft>
                <a:spcPts val="600"/>
              </a:spcAft>
            </a:pPr>
            <a:r>
              <a:rPr lang="en-US" dirty="0">
                <a:latin typeface="Calibri" panose="020F0502020204030204" pitchFamily="34" charset="0"/>
                <a:ea typeface="Calibri" panose="020F0502020204030204" pitchFamily="34" charset="0"/>
                <a:cs typeface="Times New Roman" panose="02020603050405020304" pitchFamily="18" charset="0"/>
              </a:rPr>
              <a:t>		LUKE BRYAN</a:t>
            </a:r>
          </a:p>
          <a:p>
            <a:pPr>
              <a:lnSpc>
                <a:spcPct val="115000"/>
              </a:lnSpc>
              <a:spcAft>
                <a:spcPts val="600"/>
              </a:spcAft>
            </a:pPr>
            <a:r>
              <a:rPr lang="en-US" dirty="0">
                <a:latin typeface="Calibri" panose="020F0502020204030204" pitchFamily="34" charset="0"/>
                <a:ea typeface="Calibri" panose="020F0502020204030204" pitchFamily="34" charset="0"/>
                <a:cs typeface="Times New Roman" panose="02020603050405020304" pitchFamily="18" charset="0"/>
              </a:rPr>
              <a:t>		BILLY IDOL</a:t>
            </a:r>
          </a:p>
          <a:p>
            <a:pPr marL="457200" marR="0">
              <a:lnSpc>
                <a:spcPct val="115000"/>
              </a:lnSpc>
              <a:spcBef>
                <a:spcPts val="0"/>
              </a:spcBef>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   How long would it take using specialization to build 1 clock?   _________</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9591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18517"/>
            <a:ext cx="12191999" cy="1050263"/>
          </a:xfrm>
        </p:spPr>
        <p:txBody>
          <a:bodyPr>
            <a:normAutofit fontScale="90000"/>
          </a:bodyPr>
          <a:lstStyle/>
          <a:p>
            <a:pPr algn="l"/>
            <a:r>
              <a:rPr lang="en-US" b="1" dirty="0" smtClean="0"/>
              <a:t>c. Create </a:t>
            </a:r>
            <a:r>
              <a:rPr lang="en-US" b="1" dirty="0"/>
              <a:t>a saving or financial investment plan for a future goal </a:t>
            </a:r>
            <a:br>
              <a:rPr lang="en-US" b="1" dirty="0"/>
            </a:br>
            <a:endParaRPr lang="en-US" dirty="0"/>
          </a:p>
        </p:txBody>
      </p:sp>
      <p:sp>
        <p:nvSpPr>
          <p:cNvPr id="3" name="Content Placeholder 2"/>
          <p:cNvSpPr>
            <a:spLocks noGrp="1"/>
          </p:cNvSpPr>
          <p:nvPr>
            <p:ph sz="quarter" idx="13"/>
          </p:nvPr>
        </p:nvSpPr>
        <p:spPr>
          <a:xfrm>
            <a:off x="1" y="1668780"/>
            <a:ext cx="12191999" cy="3424107"/>
          </a:xfrm>
        </p:spPr>
        <p:txBody>
          <a:bodyPr>
            <a:noAutofit/>
          </a:bodyPr>
          <a:lstStyle/>
          <a:p>
            <a:pPr marL="457200" indent="-457200">
              <a:buAutoNum type="arabicPeriod"/>
            </a:pPr>
            <a:r>
              <a:rPr lang="en-US" sz="3200" b="1" dirty="0" smtClean="0">
                <a:solidFill>
                  <a:srgbClr val="7030A0"/>
                </a:solidFill>
              </a:rPr>
              <a:t>Know what you want </a:t>
            </a:r>
            <a:r>
              <a:rPr lang="en-US" sz="3200" b="1" dirty="0" smtClean="0"/>
              <a:t>– you need to understand what you’re truly saving for…a new car, senior dues, college? </a:t>
            </a:r>
          </a:p>
          <a:p>
            <a:pPr marL="457200" indent="-457200">
              <a:buAutoNum type="arabicPeriod"/>
            </a:pPr>
            <a:r>
              <a:rPr lang="en-US" sz="3200" b="1" dirty="0" smtClean="0">
                <a:solidFill>
                  <a:srgbClr val="7030A0"/>
                </a:solidFill>
              </a:rPr>
              <a:t>Get in the right mindset  </a:t>
            </a:r>
            <a:r>
              <a:rPr lang="en-US" sz="3200" b="1" dirty="0" smtClean="0"/>
              <a:t>- if setting aside money to save makes you feel deprived – change your attitude. By saying “no” right now – you saying a big “yes” to something bigger and better in the future. </a:t>
            </a:r>
          </a:p>
        </p:txBody>
      </p:sp>
    </p:spTree>
    <p:extLst>
      <p:ext uri="{BB962C8B-B14F-4D97-AF65-F5344CB8AC3E}">
        <p14:creationId xmlns:p14="http://schemas.microsoft.com/office/powerpoint/2010/main" val="598274304"/>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TM04033925[[fn=Droplet]]</Template>
  <TotalTime>168</TotalTime>
  <Words>601</Words>
  <Application>Microsoft Office PowerPoint</Application>
  <PresentationFormat>Widescreen</PresentationFormat>
  <Paragraphs>84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Times New Roman</vt:lpstr>
      <vt:lpstr>Tw Cen MT</vt:lpstr>
      <vt:lpstr>Droplet</vt:lpstr>
      <vt:lpstr>PowerPoint Presentation</vt:lpstr>
      <vt:lpstr>SSEF6 Explain how productivity, economic growth, and future standards of living are influenced by investment in factories, machinery, new technology, and the health, education, and training of people.  a. Define productivity as the relationship of inputs to outputs. </vt:lpstr>
      <vt:lpstr>b. Explain how investment in equipment and technology can lead to economic growth.</vt:lpstr>
      <vt:lpstr>c. Explain how investments in human capital (e.g., education) can lead to a higher standard of living. </vt:lpstr>
      <vt:lpstr>Human capital: education</vt:lpstr>
      <vt:lpstr>SSEPF1 The student will apply rational decision making to personal spending and saving choices</vt:lpstr>
      <vt:lpstr>A. Explain that people respond to positive and negative incentives in predictable ways </vt:lpstr>
      <vt:lpstr>B. Use a rational decision making model to select one option over another </vt:lpstr>
      <vt:lpstr>c. Create a saving or financial investment plan for a future goal  </vt:lpstr>
      <vt:lpstr>SSEPF6 The student will describe how the earnings of workers are determined in the marketplace </vt:lpstr>
      <vt:lpstr>A. Identify skills that are required to be successful in the workplace </vt:lpstr>
      <vt:lpstr>B. Explain the significance of investment in education, training and skill development</vt:lpstr>
      <vt:lpstr>job training and SKILL Development  </vt:lpstr>
    </vt:vector>
  </TitlesOfParts>
  <Company>Muscogee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Cheatham Lisa K</dc:creator>
  <cp:lastModifiedBy>Cheatham Lisa K</cp:lastModifiedBy>
  <cp:revision>17</cp:revision>
  <dcterms:created xsi:type="dcterms:W3CDTF">2016-09-14T22:47:52Z</dcterms:created>
  <dcterms:modified xsi:type="dcterms:W3CDTF">2016-09-15T01:36:34Z</dcterms:modified>
</cp:coreProperties>
</file>