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8" r:id="rId3"/>
    <p:sldId id="264" r:id="rId4"/>
    <p:sldId id="265" r:id="rId5"/>
    <p:sldId id="266" r:id="rId6"/>
    <p:sldId id="267" r:id="rId7"/>
    <p:sldId id="269" r:id="rId8"/>
    <p:sldId id="272" r:id="rId9"/>
    <p:sldId id="258" r:id="rId10"/>
    <p:sldId id="259" r:id="rId11"/>
    <p:sldId id="260" r:id="rId12"/>
    <p:sldId id="261" r:id="rId13"/>
    <p:sldId id="262" r:id="rId14"/>
    <p:sldId id="263"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D4D24-A35D-4333-BF70-9B42496D26F2}" type="datetimeFigureOut">
              <a:rPr lang="en-US" smtClean="0"/>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28F707-C85A-44AB-B80C-152F0A309B7D}" type="slidenum">
              <a:rPr lang="en-US" smtClean="0"/>
              <a:pPr/>
              <a:t>‹#›</a:t>
            </a:fld>
            <a:endParaRPr lang="en-US"/>
          </a:p>
        </p:txBody>
      </p:sp>
    </p:spTree>
    <p:extLst>
      <p:ext uri="{BB962C8B-B14F-4D97-AF65-F5344CB8AC3E}">
        <p14:creationId xmlns:p14="http://schemas.microsoft.com/office/powerpoint/2010/main" val="393550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Refresh</a:t>
            </a:r>
            <a:r>
              <a:rPr lang="en-US" baseline="0" dirty="0" smtClean="0"/>
              <a:t> definition of efficient and inefficient and underline on notes</a:t>
            </a:r>
          </a:p>
          <a:p>
            <a:r>
              <a:rPr lang="en-US" baseline="0" dirty="0" smtClean="0"/>
              <a:t>CFU past knowledge of what resources are, what resources would be needed to make cars/trucks, and what these points mean for those concrete examples</a:t>
            </a:r>
          </a:p>
          <a:p>
            <a:endParaRPr lang="en-US" baseline="0" dirty="0" smtClean="0"/>
          </a:p>
          <a:p>
            <a:r>
              <a:rPr lang="en-US" baseline="0" dirty="0" smtClean="0"/>
              <a:t>Model opportunity cost of A to B</a:t>
            </a:r>
            <a:endParaRPr lang="en-US" dirty="0"/>
          </a:p>
        </p:txBody>
      </p:sp>
      <p:sp>
        <p:nvSpPr>
          <p:cNvPr id="4" name="Slide Number Placeholder 3"/>
          <p:cNvSpPr>
            <a:spLocks noGrp="1"/>
          </p:cNvSpPr>
          <p:nvPr>
            <p:ph type="sldNum" sz="quarter" idx="10"/>
          </p:nvPr>
        </p:nvSpPr>
        <p:spPr/>
        <p:txBody>
          <a:bodyPr/>
          <a:lstStyle/>
          <a:p>
            <a:fld id="{BF28F707-C85A-44AB-B80C-152F0A309B7D}" type="slidenum">
              <a:rPr lang="en-US" smtClean="0"/>
              <a:pPr/>
              <a:t>11</a:t>
            </a:fld>
            <a:endParaRPr lang="en-US"/>
          </a:p>
        </p:txBody>
      </p:sp>
    </p:spTree>
    <p:extLst>
      <p:ext uri="{BB962C8B-B14F-4D97-AF65-F5344CB8AC3E}">
        <p14:creationId xmlns:p14="http://schemas.microsoft.com/office/powerpoint/2010/main" val="152028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 graphs</a:t>
            </a:r>
            <a:r>
              <a:rPr lang="en-US" baseline="0" dirty="0" smtClean="0"/>
              <a:t> on board as class follows on their handout and directs student at board.</a:t>
            </a:r>
          </a:p>
          <a:p>
            <a:r>
              <a:rPr lang="en-US" baseline="0" dirty="0" smtClean="0"/>
              <a:t>Common misunderstanding is plotting point (6,7) instead of (0,7) and (6,0). Ask: is that right? What does that mean? What information are we trying to show with this point? if the class does not correct this before moving on</a:t>
            </a:r>
          </a:p>
          <a:p>
            <a:endParaRPr lang="en-US" baseline="0" dirty="0" smtClean="0"/>
          </a:p>
          <a:p>
            <a:r>
              <a:rPr lang="en-US" baseline="0" dirty="0" smtClean="0"/>
              <a:t>Ask class opportunity cost of A to B</a:t>
            </a:r>
            <a:endParaRPr lang="en-US" dirty="0"/>
          </a:p>
        </p:txBody>
      </p:sp>
      <p:sp>
        <p:nvSpPr>
          <p:cNvPr id="4" name="Slide Number Placeholder 3"/>
          <p:cNvSpPr>
            <a:spLocks noGrp="1"/>
          </p:cNvSpPr>
          <p:nvPr>
            <p:ph type="sldNum" sz="quarter" idx="10"/>
          </p:nvPr>
        </p:nvSpPr>
        <p:spPr/>
        <p:txBody>
          <a:bodyPr/>
          <a:lstStyle/>
          <a:p>
            <a:fld id="{BF28F707-C85A-44AB-B80C-152F0A309B7D}" type="slidenum">
              <a:rPr lang="en-US" smtClean="0"/>
              <a:pPr/>
              <a:t>12</a:t>
            </a:fld>
            <a:endParaRPr lang="en-US"/>
          </a:p>
        </p:txBody>
      </p:sp>
    </p:spTree>
    <p:extLst>
      <p:ext uri="{BB962C8B-B14F-4D97-AF65-F5344CB8AC3E}">
        <p14:creationId xmlns:p14="http://schemas.microsoft.com/office/powerpoint/2010/main" val="98418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have 60</a:t>
            </a:r>
            <a:r>
              <a:rPr lang="en-US" baseline="0" dirty="0" smtClean="0"/>
              <a:t> seconds to make as many paper airplanes as possible; then track data.</a:t>
            </a:r>
          </a:p>
          <a:p>
            <a:r>
              <a:rPr lang="en-US" baseline="0" dirty="0" smtClean="0"/>
              <a:t>Students have 60 seconds to draw as many cars as possible; track data.</a:t>
            </a:r>
          </a:p>
          <a:p>
            <a:r>
              <a:rPr lang="en-US" baseline="0" dirty="0" smtClean="0"/>
              <a:t>Students have 60 seconds to make any combination of the two they want (&gt;1/ea)</a:t>
            </a:r>
          </a:p>
          <a:p>
            <a:endParaRPr lang="en-US" baseline="0" dirty="0" smtClean="0"/>
          </a:p>
          <a:p>
            <a:r>
              <a:rPr lang="en-US" baseline="0" dirty="0" smtClean="0"/>
              <a:t>Then they turn data into a PPF and we discuss the options/decision/opportunity costs </a:t>
            </a:r>
            <a:endParaRPr lang="en-US" dirty="0"/>
          </a:p>
        </p:txBody>
      </p:sp>
      <p:sp>
        <p:nvSpPr>
          <p:cNvPr id="4" name="Slide Number Placeholder 3"/>
          <p:cNvSpPr>
            <a:spLocks noGrp="1"/>
          </p:cNvSpPr>
          <p:nvPr>
            <p:ph type="sldNum" sz="quarter" idx="10"/>
          </p:nvPr>
        </p:nvSpPr>
        <p:spPr/>
        <p:txBody>
          <a:bodyPr/>
          <a:lstStyle/>
          <a:p>
            <a:fld id="{BF28F707-C85A-44AB-B80C-152F0A309B7D}" type="slidenum">
              <a:rPr lang="en-US" smtClean="0"/>
              <a:pPr/>
              <a:t>14</a:t>
            </a:fld>
            <a:endParaRPr lang="en-US"/>
          </a:p>
        </p:txBody>
      </p:sp>
    </p:spTree>
    <p:extLst>
      <p:ext uri="{BB962C8B-B14F-4D97-AF65-F5344CB8AC3E}">
        <p14:creationId xmlns:p14="http://schemas.microsoft.com/office/powerpoint/2010/main" val="44644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12AB0F1-D627-4295-8D8F-4B7BA077009C}"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0429-7696-4D2C-9E2E-803E095F4D4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AB0F1-D627-4295-8D8F-4B7BA077009C}"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AB0F1-D627-4295-8D8F-4B7BA077009C}" type="datetimeFigureOut">
              <a:rPr lang="en-US" smtClean="0"/>
              <a:pPr/>
              <a:t>9/6/2016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AB0F1-D627-4295-8D8F-4B7BA077009C}"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2AB0F1-D627-4295-8D8F-4B7BA077009C}"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C0429-7696-4D2C-9E2E-803E095F4D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2AB0F1-D627-4295-8D8F-4B7BA077009C}"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2AB0F1-D627-4295-8D8F-4B7BA077009C}" type="datetimeFigureOut">
              <a:rPr lang="en-US" smtClean="0"/>
              <a:pPr/>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2AB0F1-D627-4295-8D8F-4B7BA077009C}" type="datetimeFigureOut">
              <a:rPr lang="en-US" smtClean="0"/>
              <a:pPr/>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AB0F1-D627-4295-8D8F-4B7BA077009C}" type="datetimeFigureOut">
              <a:rPr lang="en-US" smtClean="0"/>
              <a:pPr/>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C0429-7696-4D2C-9E2E-803E095F4D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2AB0F1-D627-4295-8D8F-4B7BA077009C}"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C0429-7696-4D2C-9E2E-803E095F4D4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12AB0F1-D627-4295-8D8F-4B7BA077009C}" type="datetimeFigureOut">
              <a:rPr lang="en-US" smtClean="0"/>
              <a:pPr/>
              <a:t>9/6/2016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FDC0429-7696-4D2C-9E2E-803E095F4D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12AB0F1-D627-4295-8D8F-4B7BA077009C}" type="datetimeFigureOut">
              <a:rPr lang="en-US" smtClean="0"/>
              <a:pPr/>
              <a:t>9/6/2016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FDC0429-7696-4D2C-9E2E-803E095F4D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tW4G5IPpzF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 y="2441333"/>
            <a:ext cx="9067800" cy="3020683"/>
          </a:xfrm>
        </p:spPr>
        <p:txBody>
          <a:bodyPr>
            <a:noAutofit/>
          </a:bodyPr>
          <a:lstStyle/>
          <a:p>
            <a:pPr algn="ctr"/>
            <a:r>
              <a:rPr lang="en-US" sz="6200" b="0" dirty="0" smtClean="0">
                <a:latin typeface="Cambria" pitchFamily="18" charset="0"/>
              </a:rPr>
              <a:t>Specialization</a:t>
            </a:r>
            <a:br>
              <a:rPr lang="en-US" sz="6200" b="0" dirty="0" smtClean="0">
                <a:latin typeface="Cambria" pitchFamily="18" charset="0"/>
              </a:rPr>
            </a:br>
            <a:r>
              <a:rPr lang="en-US" sz="6200" b="0" dirty="0">
                <a:latin typeface="Cambria" pitchFamily="18" charset="0"/>
              </a:rPr>
              <a:t>Graphing Production</a:t>
            </a:r>
            <a:br>
              <a:rPr lang="en-US" sz="6200" b="0" dirty="0">
                <a:latin typeface="Cambria" pitchFamily="18" charset="0"/>
              </a:rPr>
            </a:br>
            <a:r>
              <a:rPr lang="en-US" sz="6200" b="0" dirty="0">
                <a:latin typeface="Cambria" pitchFamily="18" charset="0"/>
              </a:rPr>
              <a:t>Rational Decisions</a:t>
            </a:r>
            <a:endParaRPr lang="en-US" sz="6200" dirty="0">
              <a:latin typeface="Cambria" pitchFamily="18" charset="0"/>
            </a:endParaRPr>
          </a:p>
        </p:txBody>
      </p:sp>
      <p:sp>
        <p:nvSpPr>
          <p:cNvPr id="3" name="Subtitle 2"/>
          <p:cNvSpPr>
            <a:spLocks noGrp="1"/>
          </p:cNvSpPr>
          <p:nvPr>
            <p:ph type="subTitle" idx="1"/>
          </p:nvPr>
        </p:nvSpPr>
        <p:spPr>
          <a:xfrm>
            <a:off x="609600" y="304800"/>
            <a:ext cx="8077200" cy="2109216"/>
          </a:xfrm>
        </p:spPr>
        <p:txBody>
          <a:bodyPr>
            <a:normAutofit fontScale="92500" lnSpcReduction="20000"/>
          </a:bodyPr>
          <a:lstStyle/>
          <a:p>
            <a:r>
              <a:rPr lang="en-US" sz="2400" dirty="0" smtClean="0"/>
              <a:t>GPS: SSEF2 </a:t>
            </a:r>
            <a:r>
              <a:rPr lang="en-US" sz="2400" dirty="0"/>
              <a:t>The student will give examples of how rational decision making entails comparing the marginal benefits and the marginal costs of an action</a:t>
            </a:r>
            <a:r>
              <a:rPr lang="en-US" sz="2400" dirty="0" smtClean="0"/>
              <a:t>.</a:t>
            </a:r>
          </a:p>
          <a:p>
            <a:r>
              <a:rPr lang="en-US" sz="2400" dirty="0" smtClean="0"/>
              <a:t> </a:t>
            </a:r>
            <a:r>
              <a:rPr lang="en-US" sz="2400" dirty="0"/>
              <a:t>a. Illustrate by means of a production possibilities curve the trade offs between two options. </a:t>
            </a:r>
            <a:endParaRPr lang="en-US" sz="2400" dirty="0" smtClean="0"/>
          </a:p>
          <a:p>
            <a:r>
              <a:rPr lang="en-US" sz="2400" dirty="0" smtClean="0"/>
              <a:t>b</a:t>
            </a:r>
            <a:r>
              <a:rPr lang="en-US" sz="2400" dirty="0"/>
              <a:t>. Explain that rational decisions occur when the marginal benefits of an action equal or exceed the marginal costs. </a:t>
            </a:r>
            <a:endParaRPr lang="en-US" sz="2400" b="1" u="sng"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1174862"/>
          </a:xfrm>
        </p:spPr>
        <p:txBody>
          <a:bodyPr>
            <a:noAutofit/>
          </a:bodyPr>
          <a:lstStyle/>
          <a:p>
            <a:r>
              <a:rPr lang="en-US" sz="3600" dirty="0" smtClean="0">
                <a:latin typeface="Cambria" pitchFamily="18" charset="0"/>
              </a:rPr>
              <a:t>Production Possibilities Frontier </a:t>
            </a:r>
            <a:r>
              <a:rPr lang="en-US" sz="3600" b="0" dirty="0" smtClean="0">
                <a:latin typeface="Cambria" pitchFamily="18" charset="0"/>
              </a:rPr>
              <a:t>(PPF)</a:t>
            </a:r>
            <a:endParaRPr lang="en-US" sz="3600" dirty="0">
              <a:latin typeface="Cambria" pitchFamily="18" charset="0"/>
            </a:endParaRPr>
          </a:p>
        </p:txBody>
      </p:sp>
      <p:sp>
        <p:nvSpPr>
          <p:cNvPr id="4" name="Content Placeholder 3"/>
          <p:cNvSpPr>
            <a:spLocks noGrp="1"/>
          </p:cNvSpPr>
          <p:nvPr>
            <p:ph sz="half" idx="1"/>
          </p:nvPr>
        </p:nvSpPr>
        <p:spPr>
          <a:xfrm>
            <a:off x="381000" y="1828800"/>
            <a:ext cx="3962400" cy="4568952"/>
          </a:xfrm>
        </p:spPr>
        <p:txBody>
          <a:bodyPr>
            <a:noAutofit/>
          </a:bodyPr>
          <a:lstStyle/>
          <a:p>
            <a:pPr algn="ctr">
              <a:buNone/>
            </a:pPr>
            <a:r>
              <a:rPr lang="en-US" sz="3600" dirty="0" smtClean="0">
                <a:latin typeface="Cambria" pitchFamily="18" charset="0"/>
              </a:rPr>
              <a:t>A PPF graph shows </a:t>
            </a:r>
            <a:r>
              <a:rPr lang="en-US" sz="3600" b="1" dirty="0" smtClean="0">
                <a:latin typeface="Cambria" pitchFamily="18" charset="0"/>
              </a:rPr>
              <a:t>how much of two goods we can make </a:t>
            </a:r>
            <a:r>
              <a:rPr lang="en-US" sz="3600" dirty="0" smtClean="0">
                <a:latin typeface="Cambria" pitchFamily="18" charset="0"/>
              </a:rPr>
              <a:t>in a certain period of time.</a:t>
            </a:r>
            <a:endParaRPr lang="en-US" sz="3600" dirty="0">
              <a:latin typeface="Cambria" pitchFamily="18" charset="0"/>
            </a:endParaRPr>
          </a:p>
        </p:txBody>
      </p:sp>
      <p:pic>
        <p:nvPicPr>
          <p:cNvPr id="6" name="Content Placeholder 5"/>
          <p:cNvPicPr>
            <a:picLocks noGrp="1"/>
          </p:cNvPicPr>
          <p:nvPr>
            <p:ph sz="half" idx="2"/>
          </p:nvPr>
        </p:nvPicPr>
        <p:blipFill>
          <a:blip r:embed="rId2" cstate="print"/>
          <a:srcRect/>
          <a:stretch>
            <a:fillRect/>
          </a:stretch>
        </p:blipFill>
        <p:spPr bwMode="auto">
          <a:xfrm>
            <a:off x="4724400" y="1752601"/>
            <a:ext cx="4038600" cy="3581399"/>
          </a:xfrm>
          <a:prstGeom prst="rect">
            <a:avLst/>
          </a:prstGeom>
          <a:noFill/>
          <a:ln w="9525">
            <a:noFill/>
            <a:miter lim="800000"/>
            <a:headEnd/>
            <a:tailEnd/>
          </a:ln>
        </p:spPr>
      </p:pic>
      <p:sp>
        <p:nvSpPr>
          <p:cNvPr id="7" name="TextBox 6"/>
          <p:cNvSpPr txBox="1"/>
          <p:nvPr/>
        </p:nvSpPr>
        <p:spPr>
          <a:xfrm>
            <a:off x="5029200" y="5410201"/>
            <a:ext cx="3657600" cy="1200329"/>
          </a:xfrm>
          <a:prstGeom prst="rect">
            <a:avLst/>
          </a:prstGeom>
          <a:solidFill>
            <a:schemeClr val="tx1"/>
          </a:solidFill>
        </p:spPr>
        <p:txBody>
          <a:bodyPr wrap="square" rtlCol="0">
            <a:spAutoFit/>
          </a:bodyPr>
          <a:lstStyle/>
          <a:p>
            <a:pPr algn="ctr"/>
            <a:r>
              <a:rPr lang="en-US" sz="2400" dirty="0" smtClean="0">
                <a:solidFill>
                  <a:schemeClr val="accent1"/>
                </a:solidFill>
                <a:latin typeface="Cambria" pitchFamily="18" charset="0"/>
              </a:rPr>
              <a:t>This </a:t>
            </a:r>
            <a:r>
              <a:rPr lang="en-US" sz="2400" b="1" dirty="0" smtClean="0">
                <a:solidFill>
                  <a:schemeClr val="accent1"/>
                </a:solidFill>
                <a:latin typeface="Cambria" pitchFamily="18" charset="0"/>
              </a:rPr>
              <a:t>PPF</a:t>
            </a:r>
            <a:r>
              <a:rPr lang="en-US" sz="2400" dirty="0" smtClean="0">
                <a:solidFill>
                  <a:schemeClr val="accent1"/>
                </a:solidFill>
                <a:latin typeface="Cambria" pitchFamily="18" charset="0"/>
              </a:rPr>
              <a:t> shows how many </a:t>
            </a:r>
            <a:r>
              <a:rPr lang="en-US" sz="2400" b="1" dirty="0" smtClean="0">
                <a:solidFill>
                  <a:schemeClr val="accent1"/>
                </a:solidFill>
                <a:latin typeface="Cambria" pitchFamily="18" charset="0"/>
              </a:rPr>
              <a:t>cars</a:t>
            </a:r>
            <a:r>
              <a:rPr lang="en-US" sz="2400" dirty="0" smtClean="0">
                <a:solidFill>
                  <a:schemeClr val="accent1"/>
                </a:solidFill>
                <a:latin typeface="Cambria" pitchFamily="18" charset="0"/>
              </a:rPr>
              <a:t> and </a:t>
            </a:r>
            <a:r>
              <a:rPr lang="en-US" sz="2400" b="1" dirty="0" smtClean="0">
                <a:solidFill>
                  <a:schemeClr val="accent1"/>
                </a:solidFill>
                <a:latin typeface="Cambria" pitchFamily="18" charset="0"/>
              </a:rPr>
              <a:t>trucks</a:t>
            </a:r>
            <a:r>
              <a:rPr lang="en-US" sz="2400" dirty="0" smtClean="0">
                <a:solidFill>
                  <a:schemeClr val="accent1"/>
                </a:solidFill>
                <a:latin typeface="Cambria" pitchFamily="18" charset="0"/>
              </a:rPr>
              <a:t> Ford can </a:t>
            </a:r>
            <a:r>
              <a:rPr lang="en-US" sz="2400" b="1" dirty="0" smtClean="0">
                <a:solidFill>
                  <a:schemeClr val="accent1"/>
                </a:solidFill>
                <a:latin typeface="Cambria" pitchFamily="18" charset="0"/>
              </a:rPr>
              <a:t>make</a:t>
            </a:r>
            <a:r>
              <a:rPr lang="en-US" sz="2400" dirty="0" smtClean="0">
                <a:solidFill>
                  <a:schemeClr val="accent1"/>
                </a:solidFill>
                <a:latin typeface="Cambria" pitchFamily="18" charset="0"/>
              </a:rPr>
              <a:t> in a day</a:t>
            </a:r>
            <a:endParaRPr lang="en-US" sz="2400" dirty="0">
              <a:solidFill>
                <a:schemeClr val="accent1"/>
              </a:solidFill>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1251062"/>
          </a:xfrm>
        </p:spPr>
        <p:txBody>
          <a:bodyPr>
            <a:noAutofit/>
          </a:bodyPr>
          <a:lstStyle/>
          <a:p>
            <a:r>
              <a:rPr lang="en-US" sz="3800" b="0" dirty="0" smtClean="0">
                <a:latin typeface="Cambria" pitchFamily="18" charset="0"/>
              </a:rPr>
              <a:t>What the </a:t>
            </a:r>
            <a:r>
              <a:rPr lang="en-US" sz="3800" dirty="0" smtClean="0">
                <a:latin typeface="Cambria" pitchFamily="18" charset="0"/>
              </a:rPr>
              <a:t>PPF </a:t>
            </a:r>
            <a:r>
              <a:rPr lang="en-US" sz="3800" b="0" dirty="0" smtClean="0">
                <a:latin typeface="Cambria" pitchFamily="18" charset="0"/>
              </a:rPr>
              <a:t>tells us about our options…</a:t>
            </a:r>
            <a:endParaRPr lang="en-US" sz="3800" b="0" dirty="0">
              <a:latin typeface="Cambria" pitchFamily="18" charset="0"/>
            </a:endParaRPr>
          </a:p>
        </p:txBody>
      </p:sp>
      <p:sp>
        <p:nvSpPr>
          <p:cNvPr id="3" name="Content Placeholder 2"/>
          <p:cNvSpPr>
            <a:spLocks noGrp="1"/>
          </p:cNvSpPr>
          <p:nvPr>
            <p:ph sz="half" idx="1"/>
          </p:nvPr>
        </p:nvSpPr>
        <p:spPr>
          <a:xfrm>
            <a:off x="457200" y="1773936"/>
            <a:ext cx="4038600" cy="5084064"/>
          </a:xfrm>
        </p:spPr>
        <p:txBody>
          <a:bodyPr>
            <a:normAutofit fontScale="85000" lnSpcReduction="20000"/>
          </a:bodyPr>
          <a:lstStyle/>
          <a:p>
            <a:r>
              <a:rPr lang="en-US" sz="3600" dirty="0" smtClean="0">
                <a:latin typeface="Cambria" pitchFamily="18" charset="0"/>
              </a:rPr>
              <a:t>Points </a:t>
            </a:r>
            <a:r>
              <a:rPr lang="en-US" sz="3600" b="1" dirty="0" smtClean="0">
                <a:latin typeface="Cambria" pitchFamily="18" charset="0"/>
              </a:rPr>
              <a:t>on the line </a:t>
            </a:r>
            <a:r>
              <a:rPr lang="en-US" sz="3600" dirty="0" smtClean="0">
                <a:latin typeface="Cambria" pitchFamily="18" charset="0"/>
              </a:rPr>
              <a:t>are possible and efficient.</a:t>
            </a:r>
          </a:p>
          <a:p>
            <a:endParaRPr lang="en-US" sz="3600" dirty="0" smtClean="0">
              <a:latin typeface="Cambria" pitchFamily="18" charset="0"/>
            </a:endParaRPr>
          </a:p>
          <a:p>
            <a:r>
              <a:rPr lang="en-US" sz="3600" dirty="0" smtClean="0">
                <a:latin typeface="Cambria" pitchFamily="18" charset="0"/>
              </a:rPr>
              <a:t>Points </a:t>
            </a:r>
            <a:r>
              <a:rPr lang="en-US" sz="3600" b="1" dirty="0" smtClean="0">
                <a:latin typeface="Cambria" pitchFamily="18" charset="0"/>
              </a:rPr>
              <a:t>inside the line</a:t>
            </a:r>
            <a:r>
              <a:rPr lang="en-US" sz="3600" dirty="0" smtClean="0">
                <a:latin typeface="Cambria" pitchFamily="18" charset="0"/>
              </a:rPr>
              <a:t> are possible but inefficient.</a:t>
            </a:r>
          </a:p>
          <a:p>
            <a:endParaRPr lang="en-US" sz="3600" dirty="0" smtClean="0">
              <a:latin typeface="Cambria" pitchFamily="18" charset="0"/>
            </a:endParaRPr>
          </a:p>
          <a:p>
            <a:r>
              <a:rPr lang="en-US" sz="3600" dirty="0" smtClean="0">
                <a:latin typeface="Cambria" pitchFamily="18" charset="0"/>
              </a:rPr>
              <a:t>Points </a:t>
            </a:r>
            <a:r>
              <a:rPr lang="en-US" sz="3600" b="1" dirty="0" smtClean="0">
                <a:latin typeface="Cambria" pitchFamily="18" charset="0"/>
              </a:rPr>
              <a:t>outside the line </a:t>
            </a:r>
            <a:r>
              <a:rPr lang="en-US" sz="3600" dirty="0" smtClean="0">
                <a:latin typeface="Cambria" pitchFamily="18" charset="0"/>
              </a:rPr>
              <a:t>are impossible given the current resources. </a:t>
            </a:r>
            <a:endParaRPr lang="en-US" sz="3600" dirty="0">
              <a:latin typeface="Cambria" pitchFamily="18" charset="0"/>
            </a:endParaRPr>
          </a:p>
        </p:txBody>
      </p:sp>
      <p:pic>
        <p:nvPicPr>
          <p:cNvPr id="5" name="Content Placeholder 4"/>
          <p:cNvPicPr>
            <a:picLocks noGrp="1"/>
          </p:cNvPicPr>
          <p:nvPr>
            <p:ph sz="half" idx="2"/>
          </p:nvPr>
        </p:nvPicPr>
        <p:blipFill>
          <a:blip r:embed="rId3" cstate="print"/>
          <a:srcRect/>
          <a:stretch>
            <a:fillRect/>
          </a:stretch>
        </p:blipFill>
        <p:spPr bwMode="auto">
          <a:xfrm>
            <a:off x="4572000" y="2971800"/>
            <a:ext cx="3961905" cy="3415873"/>
          </a:xfrm>
          <a:prstGeom prst="rect">
            <a:avLst/>
          </a:prstGeom>
          <a:noFill/>
          <a:ln w="9525">
            <a:noFill/>
            <a:miter lim="800000"/>
            <a:headEnd/>
            <a:tailEnd/>
          </a:ln>
        </p:spPr>
      </p:pic>
      <p:cxnSp>
        <p:nvCxnSpPr>
          <p:cNvPr id="7" name="Straight Arrow Connector 6"/>
          <p:cNvCxnSpPr/>
          <p:nvPr/>
        </p:nvCxnSpPr>
        <p:spPr>
          <a:xfrm rot="5400000">
            <a:off x="5448300" y="25527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05400" y="1752600"/>
            <a:ext cx="2590800" cy="400110"/>
          </a:xfrm>
          <a:prstGeom prst="rect">
            <a:avLst/>
          </a:prstGeom>
          <a:noFill/>
        </p:spPr>
        <p:txBody>
          <a:bodyPr wrap="square" rtlCol="0">
            <a:spAutoFit/>
          </a:bodyPr>
          <a:lstStyle/>
          <a:p>
            <a:pPr algn="ctr"/>
            <a:r>
              <a:rPr lang="en-US" sz="2000" dirty="0" smtClean="0">
                <a:latin typeface="Cambria" pitchFamily="18" charset="0"/>
              </a:rPr>
              <a:t>Possible and efficient!</a:t>
            </a:r>
            <a:endParaRPr lang="en-US" sz="2000" dirty="0">
              <a:latin typeface="Cambria" pitchFamily="18" charset="0"/>
            </a:endParaRPr>
          </a:p>
        </p:txBody>
      </p:sp>
      <p:cxnSp>
        <p:nvCxnSpPr>
          <p:cNvPr id="12" name="Straight Arrow Connector 11"/>
          <p:cNvCxnSpPr/>
          <p:nvPr/>
        </p:nvCxnSpPr>
        <p:spPr>
          <a:xfrm rot="10800000" flipV="1">
            <a:off x="6477000" y="44196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62800" y="3962400"/>
            <a:ext cx="1981200" cy="707886"/>
          </a:xfrm>
          <a:prstGeom prst="rect">
            <a:avLst/>
          </a:prstGeom>
          <a:noFill/>
        </p:spPr>
        <p:txBody>
          <a:bodyPr wrap="square" rtlCol="0">
            <a:spAutoFit/>
          </a:bodyPr>
          <a:lstStyle/>
          <a:p>
            <a:pPr algn="ctr"/>
            <a:r>
              <a:rPr lang="en-US" sz="2000" dirty="0" smtClean="0">
                <a:latin typeface="Cambria" pitchFamily="18" charset="0"/>
              </a:rPr>
              <a:t>Possible but inefficient</a:t>
            </a:r>
            <a:endParaRPr lang="en-US" sz="2000" dirty="0">
              <a:latin typeface="Cambria" pitchFamily="18" charset="0"/>
            </a:endParaRPr>
          </a:p>
        </p:txBody>
      </p:sp>
      <p:cxnSp>
        <p:nvCxnSpPr>
          <p:cNvPr id="22" name="Straight Arrow Connector 21"/>
          <p:cNvCxnSpPr/>
          <p:nvPr/>
        </p:nvCxnSpPr>
        <p:spPr>
          <a:xfrm rot="5400000">
            <a:off x="7467600" y="30480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162800" y="2209801"/>
            <a:ext cx="1981200" cy="984885"/>
          </a:xfrm>
          <a:prstGeom prst="rect">
            <a:avLst/>
          </a:prstGeom>
          <a:noFill/>
        </p:spPr>
        <p:txBody>
          <a:bodyPr wrap="square" rtlCol="0">
            <a:spAutoFit/>
          </a:bodyPr>
          <a:lstStyle/>
          <a:p>
            <a:pPr algn="ctr"/>
            <a:r>
              <a:rPr lang="en-US" sz="2000" dirty="0" smtClean="0">
                <a:latin typeface="Cambria" pitchFamily="18" charset="0"/>
              </a:rPr>
              <a:t>Impossible right now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1251062"/>
          </a:xfrm>
        </p:spPr>
        <p:txBody>
          <a:bodyPr>
            <a:normAutofit/>
          </a:bodyPr>
          <a:lstStyle/>
          <a:p>
            <a:r>
              <a:rPr lang="en-US" sz="4800" dirty="0" smtClean="0">
                <a:latin typeface="Cambria" pitchFamily="18" charset="0"/>
              </a:rPr>
              <a:t>PPF:</a:t>
            </a:r>
            <a:r>
              <a:rPr lang="en-US" sz="4800" b="0" dirty="0" smtClean="0">
                <a:latin typeface="Cambria" pitchFamily="18" charset="0"/>
              </a:rPr>
              <a:t> Let’s Make One Together</a:t>
            </a:r>
            <a:endParaRPr lang="en-US" sz="4800" dirty="0">
              <a:latin typeface="Cambria" pitchFamily="18" charset="0"/>
            </a:endParaRPr>
          </a:p>
        </p:txBody>
      </p:sp>
      <p:sp>
        <p:nvSpPr>
          <p:cNvPr id="3" name="Content Placeholder 2"/>
          <p:cNvSpPr>
            <a:spLocks noGrp="1"/>
          </p:cNvSpPr>
          <p:nvPr>
            <p:ph sz="half" idx="1"/>
          </p:nvPr>
        </p:nvSpPr>
        <p:spPr/>
        <p:txBody>
          <a:bodyPr>
            <a:normAutofit fontScale="92500" lnSpcReduction="10000"/>
          </a:bodyPr>
          <a:lstStyle/>
          <a:p>
            <a:pPr>
              <a:buNone/>
            </a:pPr>
            <a:endParaRPr lang="en-US" dirty="0"/>
          </a:p>
        </p:txBody>
      </p:sp>
      <p:sp>
        <p:nvSpPr>
          <p:cNvPr id="4" name="Content Placeholder 3"/>
          <p:cNvSpPr>
            <a:spLocks noGrp="1"/>
          </p:cNvSpPr>
          <p:nvPr>
            <p:ph sz="half" idx="2"/>
          </p:nvPr>
        </p:nvSpPr>
        <p:spPr/>
        <p:txBody>
          <a:bodyPr>
            <a:normAutofit fontScale="92500" lnSpcReduction="10000"/>
          </a:bodyPr>
          <a:lstStyle/>
          <a:p>
            <a:r>
              <a:rPr lang="en-US" b="1" dirty="0" smtClean="0">
                <a:latin typeface="Cambria" pitchFamily="18" charset="0"/>
              </a:rPr>
              <a:t>Polo</a:t>
            </a:r>
            <a:r>
              <a:rPr lang="en-US" dirty="0" smtClean="0">
                <a:latin typeface="Cambria" pitchFamily="18" charset="0"/>
              </a:rPr>
              <a:t> </a:t>
            </a:r>
            <a:r>
              <a:rPr lang="en-US" b="1" dirty="0" smtClean="0">
                <a:latin typeface="Cambria" pitchFamily="18" charset="0"/>
              </a:rPr>
              <a:t>makes two products: </a:t>
            </a:r>
            <a:r>
              <a:rPr lang="en-US" dirty="0" smtClean="0">
                <a:latin typeface="Cambria" pitchFamily="18" charset="0"/>
              </a:rPr>
              <a:t>shirts and pants.</a:t>
            </a:r>
          </a:p>
          <a:p>
            <a:endParaRPr lang="en-US" dirty="0" smtClean="0">
              <a:latin typeface="Cambria" pitchFamily="18" charset="0"/>
            </a:endParaRPr>
          </a:p>
          <a:p>
            <a:r>
              <a:rPr lang="en-US" b="1" dirty="0" smtClean="0">
                <a:latin typeface="Cambria" pitchFamily="18" charset="0"/>
              </a:rPr>
              <a:t>In one hour, </a:t>
            </a:r>
            <a:r>
              <a:rPr lang="en-US" dirty="0" smtClean="0">
                <a:latin typeface="Cambria" pitchFamily="18" charset="0"/>
              </a:rPr>
              <a:t>Polo can make seven pairs of pants or six shirts.</a:t>
            </a:r>
          </a:p>
          <a:p>
            <a:endParaRPr lang="en-US" dirty="0" smtClean="0">
              <a:latin typeface="Cambria" pitchFamily="18" charset="0"/>
            </a:endParaRPr>
          </a:p>
          <a:p>
            <a:r>
              <a:rPr lang="en-US" dirty="0" smtClean="0">
                <a:latin typeface="Cambria" pitchFamily="18" charset="0"/>
              </a:rPr>
              <a:t>Or, Polo could make a </a:t>
            </a:r>
            <a:r>
              <a:rPr lang="en-US" b="1" dirty="0" smtClean="0">
                <a:latin typeface="Cambria" pitchFamily="18" charset="0"/>
              </a:rPr>
              <a:t>combination of both </a:t>
            </a:r>
            <a:r>
              <a:rPr lang="en-US" dirty="0" smtClean="0">
                <a:latin typeface="Cambria" pitchFamily="18" charset="0"/>
              </a:rPr>
              <a:t>and produce five pairs of pants and four shirts.</a:t>
            </a:r>
          </a:p>
          <a:p>
            <a:endParaRPr lang="en-US" dirty="0" smtClean="0">
              <a:latin typeface="Cambria" pitchFamily="18" charset="0"/>
            </a:endParaRPr>
          </a:p>
          <a:p>
            <a:endParaRPr lang="en-US" dirty="0" smtClean="0">
              <a:latin typeface="Cambria" pitchFamily="18" charset="0"/>
            </a:endParaRPr>
          </a:p>
        </p:txBody>
      </p:sp>
      <p:cxnSp>
        <p:nvCxnSpPr>
          <p:cNvPr id="7" name="Straight Connector 6"/>
          <p:cNvCxnSpPr/>
          <p:nvPr/>
        </p:nvCxnSpPr>
        <p:spPr>
          <a:xfrm>
            <a:off x="838200" y="2133600"/>
            <a:ext cx="0" cy="388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6019800"/>
            <a:ext cx="33528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251062"/>
          </a:xfrm>
        </p:spPr>
        <p:txBody>
          <a:bodyPr>
            <a:normAutofit/>
          </a:bodyPr>
          <a:lstStyle/>
          <a:p>
            <a:r>
              <a:rPr lang="en-US" sz="4800" dirty="0" smtClean="0">
                <a:latin typeface="Cambria" pitchFamily="18" charset="0"/>
              </a:rPr>
              <a:t>PPF:</a:t>
            </a:r>
            <a:r>
              <a:rPr lang="en-US" sz="4800" b="0" dirty="0" smtClean="0">
                <a:latin typeface="Cambria" pitchFamily="18" charset="0"/>
              </a:rPr>
              <a:t> Let’s Read One Together</a:t>
            </a:r>
            <a:endParaRPr lang="en-US" sz="4800" dirty="0"/>
          </a:p>
        </p:txBody>
      </p:sp>
      <p:sp>
        <p:nvSpPr>
          <p:cNvPr id="3" name="Content Placeholder 2"/>
          <p:cNvSpPr>
            <a:spLocks noGrp="1"/>
          </p:cNvSpPr>
          <p:nvPr>
            <p:ph sz="half" idx="1"/>
          </p:nvPr>
        </p:nvSpPr>
        <p:spPr/>
        <p:txBody>
          <a:bodyPr>
            <a:normAutofit fontScale="77500" lnSpcReduction="20000"/>
          </a:bodyPr>
          <a:lstStyle/>
          <a:p>
            <a:pPr>
              <a:buNone/>
            </a:pP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latin typeface="Cambria" pitchFamily="18" charset="0"/>
              </a:rPr>
              <a:t>If Polo decides to use all its resources to make pants, what do they lose?</a:t>
            </a:r>
          </a:p>
          <a:p>
            <a:endParaRPr lang="en-US" dirty="0" smtClean="0">
              <a:latin typeface="Cambria" pitchFamily="18" charset="0"/>
            </a:endParaRPr>
          </a:p>
          <a:p>
            <a:r>
              <a:rPr lang="en-US" dirty="0" smtClean="0">
                <a:latin typeface="Cambria" pitchFamily="18" charset="0"/>
              </a:rPr>
              <a:t>What’s the opportunity cost of producing at point C?</a:t>
            </a:r>
          </a:p>
          <a:p>
            <a:endParaRPr lang="en-US" dirty="0" smtClean="0">
              <a:latin typeface="Cambria" pitchFamily="18" charset="0"/>
            </a:endParaRPr>
          </a:p>
          <a:p>
            <a:r>
              <a:rPr lang="en-US" dirty="0" smtClean="0">
                <a:latin typeface="Cambria" pitchFamily="18" charset="0"/>
              </a:rPr>
              <a:t>Should we produce at point E? Why or why not?</a:t>
            </a:r>
          </a:p>
          <a:p>
            <a:endParaRPr lang="en-US" dirty="0" smtClean="0">
              <a:latin typeface="Cambria" pitchFamily="18" charset="0"/>
            </a:endParaRPr>
          </a:p>
          <a:p>
            <a:r>
              <a:rPr lang="en-US" dirty="0" smtClean="0">
                <a:latin typeface="Cambria" pitchFamily="18" charset="0"/>
              </a:rPr>
              <a:t>Should we produce at point D? Why or why not?</a:t>
            </a:r>
          </a:p>
          <a:p>
            <a:endParaRPr lang="en-US" dirty="0" smtClean="0">
              <a:latin typeface="Cambria" pitchFamily="18" charset="0"/>
            </a:endParaRPr>
          </a:p>
          <a:p>
            <a:r>
              <a:rPr lang="en-US" dirty="0" smtClean="0">
                <a:latin typeface="Cambria" pitchFamily="18" charset="0"/>
              </a:rPr>
              <a:t>What choice would you make? Why?</a:t>
            </a:r>
            <a:endParaRPr lang="en-US" dirty="0">
              <a:latin typeface="Cambria" pitchFamily="18" charset="0"/>
            </a:endParaRPr>
          </a:p>
        </p:txBody>
      </p:sp>
      <p:cxnSp>
        <p:nvCxnSpPr>
          <p:cNvPr id="5" name="Straight Connector 4"/>
          <p:cNvCxnSpPr/>
          <p:nvPr/>
        </p:nvCxnSpPr>
        <p:spPr>
          <a:xfrm>
            <a:off x="990600" y="2133600"/>
            <a:ext cx="0" cy="388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90600" y="6019800"/>
            <a:ext cx="33528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28800" y="6172200"/>
            <a:ext cx="1371600" cy="369332"/>
          </a:xfrm>
          <a:prstGeom prst="rect">
            <a:avLst/>
          </a:prstGeom>
          <a:noFill/>
        </p:spPr>
        <p:txBody>
          <a:bodyPr wrap="square" rtlCol="0">
            <a:spAutoFit/>
          </a:bodyPr>
          <a:lstStyle/>
          <a:p>
            <a:pPr algn="ctr"/>
            <a:r>
              <a:rPr lang="en-US" b="1" dirty="0" smtClean="0">
                <a:latin typeface="Cambria" pitchFamily="18" charset="0"/>
              </a:rPr>
              <a:t>Pants</a:t>
            </a:r>
            <a:endParaRPr lang="en-US" b="1" dirty="0">
              <a:latin typeface="Cambria" pitchFamily="18" charset="0"/>
            </a:endParaRPr>
          </a:p>
        </p:txBody>
      </p:sp>
      <p:sp>
        <p:nvSpPr>
          <p:cNvPr id="8" name="TextBox 7"/>
          <p:cNvSpPr txBox="1"/>
          <p:nvPr/>
        </p:nvSpPr>
        <p:spPr>
          <a:xfrm>
            <a:off x="0" y="3505200"/>
            <a:ext cx="914400" cy="369332"/>
          </a:xfrm>
          <a:prstGeom prst="rect">
            <a:avLst/>
          </a:prstGeom>
          <a:noFill/>
        </p:spPr>
        <p:txBody>
          <a:bodyPr wrap="square" rtlCol="0">
            <a:spAutoFit/>
          </a:bodyPr>
          <a:lstStyle/>
          <a:p>
            <a:pPr algn="ctr"/>
            <a:r>
              <a:rPr lang="en-US" b="1" dirty="0" smtClean="0">
                <a:latin typeface="Cambria" pitchFamily="18" charset="0"/>
              </a:rPr>
              <a:t>Shirts</a:t>
            </a:r>
            <a:endParaRPr lang="en-US" b="1" dirty="0">
              <a:latin typeface="Cambria" pitchFamily="18" charset="0"/>
            </a:endParaRPr>
          </a:p>
        </p:txBody>
      </p:sp>
      <p:sp>
        <p:nvSpPr>
          <p:cNvPr id="11" name="Arc 10"/>
          <p:cNvSpPr/>
          <p:nvPr/>
        </p:nvSpPr>
        <p:spPr>
          <a:xfrm>
            <a:off x="-1600200" y="3048000"/>
            <a:ext cx="5257800" cy="6019800"/>
          </a:xfrm>
          <a:prstGeom prst="arc">
            <a:avLst>
              <a:gd name="adj1" fmla="val 16174059"/>
              <a:gd name="adj2" fmla="val 0"/>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048000" y="5486400"/>
            <a:ext cx="1066800" cy="369332"/>
          </a:xfrm>
          <a:prstGeom prst="rect">
            <a:avLst/>
          </a:prstGeom>
          <a:noFill/>
        </p:spPr>
        <p:txBody>
          <a:bodyPr wrap="square" rtlCol="0">
            <a:spAutoFit/>
          </a:bodyPr>
          <a:lstStyle/>
          <a:p>
            <a:r>
              <a:rPr lang="en-US" b="1" dirty="0" smtClean="0">
                <a:latin typeface="Cambria" pitchFamily="18" charset="0"/>
              </a:rPr>
              <a:t>B: </a:t>
            </a:r>
            <a:r>
              <a:rPr lang="en-US" dirty="0" smtClean="0">
                <a:latin typeface="Cambria" pitchFamily="18" charset="0"/>
              </a:rPr>
              <a:t>(7,0)</a:t>
            </a:r>
            <a:endParaRPr lang="en-US" b="1" dirty="0">
              <a:latin typeface="Cambria" pitchFamily="18" charset="0"/>
            </a:endParaRPr>
          </a:p>
        </p:txBody>
      </p:sp>
      <p:sp>
        <p:nvSpPr>
          <p:cNvPr id="15" name="TextBox 14"/>
          <p:cNvSpPr txBox="1"/>
          <p:nvPr/>
        </p:nvSpPr>
        <p:spPr>
          <a:xfrm>
            <a:off x="2895600" y="2514600"/>
            <a:ext cx="1295400" cy="381000"/>
          </a:xfrm>
          <a:prstGeom prst="rect">
            <a:avLst/>
          </a:prstGeom>
          <a:noFill/>
        </p:spPr>
        <p:txBody>
          <a:bodyPr wrap="square" rtlCol="0">
            <a:spAutoFit/>
          </a:bodyPr>
          <a:lstStyle/>
          <a:p>
            <a:r>
              <a:rPr lang="en-US" b="1" dirty="0" smtClean="0">
                <a:latin typeface="Cambria" pitchFamily="18" charset="0"/>
              </a:rPr>
              <a:t>E: </a:t>
            </a:r>
            <a:r>
              <a:rPr lang="en-US" dirty="0" smtClean="0">
                <a:latin typeface="Cambria" pitchFamily="18" charset="0"/>
              </a:rPr>
              <a:t>(7,8)</a:t>
            </a:r>
            <a:endParaRPr lang="en-US" b="1" dirty="0">
              <a:latin typeface="Cambria" pitchFamily="18" charset="0"/>
            </a:endParaRPr>
          </a:p>
        </p:txBody>
      </p:sp>
      <p:sp>
        <p:nvSpPr>
          <p:cNvPr id="16" name="TextBox 15"/>
          <p:cNvSpPr txBox="1"/>
          <p:nvPr/>
        </p:nvSpPr>
        <p:spPr>
          <a:xfrm>
            <a:off x="1371600" y="4800600"/>
            <a:ext cx="1371600" cy="369332"/>
          </a:xfrm>
          <a:prstGeom prst="rect">
            <a:avLst/>
          </a:prstGeom>
          <a:noFill/>
        </p:spPr>
        <p:txBody>
          <a:bodyPr wrap="square" rtlCol="0">
            <a:spAutoFit/>
          </a:bodyPr>
          <a:lstStyle/>
          <a:p>
            <a:r>
              <a:rPr lang="en-US" b="1" dirty="0" smtClean="0">
                <a:latin typeface="Cambria" pitchFamily="18" charset="0"/>
              </a:rPr>
              <a:t>D: </a:t>
            </a:r>
            <a:r>
              <a:rPr lang="en-US" dirty="0" smtClean="0">
                <a:latin typeface="Cambria" pitchFamily="18" charset="0"/>
              </a:rPr>
              <a:t> (2,2)</a:t>
            </a:r>
            <a:endParaRPr lang="en-US" b="1" dirty="0">
              <a:latin typeface="Cambria" pitchFamily="18" charset="0"/>
            </a:endParaRPr>
          </a:p>
        </p:txBody>
      </p:sp>
      <p:sp>
        <p:nvSpPr>
          <p:cNvPr id="17" name="TextBox 16"/>
          <p:cNvSpPr txBox="1"/>
          <p:nvPr/>
        </p:nvSpPr>
        <p:spPr>
          <a:xfrm>
            <a:off x="1219200" y="2819400"/>
            <a:ext cx="1295400" cy="369332"/>
          </a:xfrm>
          <a:prstGeom prst="rect">
            <a:avLst/>
          </a:prstGeom>
          <a:noFill/>
        </p:spPr>
        <p:txBody>
          <a:bodyPr wrap="square" rtlCol="0">
            <a:spAutoFit/>
          </a:bodyPr>
          <a:lstStyle/>
          <a:p>
            <a:r>
              <a:rPr lang="en-US" b="1" dirty="0" smtClean="0">
                <a:latin typeface="Cambria" pitchFamily="18" charset="0"/>
              </a:rPr>
              <a:t>A: </a:t>
            </a:r>
            <a:r>
              <a:rPr lang="en-US" dirty="0" smtClean="0">
                <a:latin typeface="Cambria" pitchFamily="18" charset="0"/>
              </a:rPr>
              <a:t>(0,6)</a:t>
            </a:r>
            <a:endParaRPr lang="en-US" b="1" dirty="0">
              <a:latin typeface="Cambria" pitchFamily="18" charset="0"/>
            </a:endParaRPr>
          </a:p>
        </p:txBody>
      </p:sp>
      <p:sp>
        <p:nvSpPr>
          <p:cNvPr id="18" name="TextBox 17"/>
          <p:cNvSpPr txBox="1"/>
          <p:nvPr/>
        </p:nvSpPr>
        <p:spPr>
          <a:xfrm>
            <a:off x="2971800" y="3962400"/>
            <a:ext cx="1371600" cy="369332"/>
          </a:xfrm>
          <a:prstGeom prst="rect">
            <a:avLst/>
          </a:prstGeom>
          <a:noFill/>
        </p:spPr>
        <p:txBody>
          <a:bodyPr wrap="square" rtlCol="0">
            <a:spAutoFit/>
          </a:bodyPr>
          <a:lstStyle/>
          <a:p>
            <a:r>
              <a:rPr lang="en-US" b="1" dirty="0" smtClean="0">
                <a:latin typeface="Cambria" pitchFamily="18" charset="0"/>
              </a:rPr>
              <a:t>C: </a:t>
            </a:r>
            <a:r>
              <a:rPr lang="en-US" dirty="0" smtClean="0">
                <a:latin typeface="Cambria" pitchFamily="18" charset="0"/>
              </a:rPr>
              <a:t>(5,4)</a:t>
            </a:r>
            <a:endParaRPr lang="en-US" b="1"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2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Cambria" pitchFamily="18" charset="0"/>
              </a:rPr>
              <a:t>PPF:</a:t>
            </a:r>
            <a:r>
              <a:rPr lang="en-US" sz="6000" b="0" dirty="0" smtClean="0">
                <a:latin typeface="Cambria" pitchFamily="18" charset="0"/>
              </a:rPr>
              <a:t> Creating Our Own</a:t>
            </a:r>
            <a:endParaRPr lang="en-US" sz="6000" dirty="0"/>
          </a:p>
        </p:txBody>
      </p:sp>
      <p:sp>
        <p:nvSpPr>
          <p:cNvPr id="3" name="Content Placeholder 2"/>
          <p:cNvSpPr>
            <a:spLocks noGrp="1"/>
          </p:cNvSpPr>
          <p:nvPr>
            <p:ph sz="half" idx="1"/>
          </p:nvPr>
        </p:nvSpPr>
        <p:spPr/>
        <p:txBody>
          <a:bodyPr/>
          <a:lstStyle/>
          <a:p>
            <a:pPr>
              <a:buNone/>
            </a:pPr>
            <a:endParaRPr lang="en-US" dirty="0"/>
          </a:p>
        </p:txBody>
      </p:sp>
      <p:sp>
        <p:nvSpPr>
          <p:cNvPr id="4" name="Content Placeholder 3"/>
          <p:cNvSpPr>
            <a:spLocks noGrp="1"/>
          </p:cNvSpPr>
          <p:nvPr>
            <p:ph sz="half" idx="2"/>
          </p:nvPr>
        </p:nvSpPr>
        <p:spPr/>
        <p:txBody>
          <a:bodyPr/>
          <a:lstStyle/>
          <a:p>
            <a:r>
              <a:rPr lang="en-US" dirty="0" smtClean="0">
                <a:latin typeface="Cambria" pitchFamily="18" charset="0"/>
              </a:rPr>
              <a:t>What are we making?</a:t>
            </a:r>
          </a:p>
          <a:p>
            <a:endParaRPr lang="en-US" dirty="0" smtClean="0">
              <a:latin typeface="Cambria" pitchFamily="18" charset="0"/>
            </a:endParaRPr>
          </a:p>
          <a:p>
            <a:r>
              <a:rPr lang="en-US" dirty="0" smtClean="0">
                <a:latin typeface="Cambria" pitchFamily="18" charset="0"/>
              </a:rPr>
              <a:t>How much can we make?</a:t>
            </a:r>
          </a:p>
          <a:p>
            <a:endParaRPr lang="en-US" dirty="0" smtClean="0">
              <a:latin typeface="Cambria" pitchFamily="18" charset="0"/>
            </a:endParaRPr>
          </a:p>
          <a:p>
            <a:r>
              <a:rPr lang="en-US" dirty="0" smtClean="0">
                <a:latin typeface="Cambria" pitchFamily="18" charset="0"/>
              </a:rPr>
              <a:t>What our options?</a:t>
            </a:r>
          </a:p>
          <a:p>
            <a:endParaRPr lang="en-US" dirty="0" smtClean="0">
              <a:latin typeface="Cambria" pitchFamily="18" charset="0"/>
            </a:endParaRPr>
          </a:p>
          <a:p>
            <a:r>
              <a:rPr lang="en-US" dirty="0" smtClean="0">
                <a:latin typeface="Cambria" pitchFamily="18" charset="0"/>
              </a:rPr>
              <a:t>What is our decision? Why?</a:t>
            </a:r>
            <a:endParaRPr lang="en-US" dirty="0">
              <a:latin typeface="Cambria" pitchFamily="18" charset="0"/>
            </a:endParaRPr>
          </a:p>
        </p:txBody>
      </p:sp>
      <p:cxnSp>
        <p:nvCxnSpPr>
          <p:cNvPr id="5" name="Straight Connector 4"/>
          <p:cNvCxnSpPr/>
          <p:nvPr/>
        </p:nvCxnSpPr>
        <p:spPr>
          <a:xfrm>
            <a:off x="838200" y="2133600"/>
            <a:ext cx="0" cy="388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6019800"/>
            <a:ext cx="33528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61917" y="5410200"/>
            <a:ext cx="8077200" cy="1673352"/>
          </a:xfrm>
        </p:spPr>
        <p:txBody>
          <a:bodyPr/>
          <a:lstStyle/>
          <a:p>
            <a:pPr algn="ctr"/>
            <a:r>
              <a:rPr lang="en-US" sz="4800" b="0" dirty="0">
                <a:latin typeface="Cambria" pitchFamily="18" charset="0"/>
              </a:rPr>
              <a:t>Rational Decisions</a:t>
            </a:r>
            <a:endParaRPr lang="en-US" dirty="0"/>
          </a:p>
        </p:txBody>
      </p:sp>
      <p:sp>
        <p:nvSpPr>
          <p:cNvPr id="6" name="Subtitle 5"/>
          <p:cNvSpPr>
            <a:spLocks noGrp="1"/>
          </p:cNvSpPr>
          <p:nvPr>
            <p:ph type="subTitle" idx="1"/>
          </p:nvPr>
        </p:nvSpPr>
        <p:spPr>
          <a:xfrm>
            <a:off x="533400" y="3429000"/>
            <a:ext cx="8077200" cy="1499616"/>
          </a:xfrm>
        </p:spPr>
        <p:txBody>
          <a:bodyPr>
            <a:normAutofit/>
          </a:bodyPr>
          <a:lstStyle/>
          <a:p>
            <a:pPr algn="ctr"/>
            <a:r>
              <a:rPr lang="en-US" sz="8800" dirty="0" smtClean="0"/>
              <a:t>3RD</a:t>
            </a:r>
            <a:endParaRPr lang="en-US" sz="8800" dirty="0"/>
          </a:p>
        </p:txBody>
      </p:sp>
    </p:spTree>
    <p:extLst>
      <p:ext uri="{BB962C8B-B14F-4D97-AF65-F5344CB8AC3E}">
        <p14:creationId xmlns:p14="http://schemas.microsoft.com/office/powerpoint/2010/main" val="133685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Decisions	</a:t>
            </a:r>
            <a:endParaRPr lang="en-US" dirty="0"/>
          </a:p>
        </p:txBody>
      </p:sp>
      <p:sp>
        <p:nvSpPr>
          <p:cNvPr id="3" name="Content Placeholder 2"/>
          <p:cNvSpPr>
            <a:spLocks noGrp="1"/>
          </p:cNvSpPr>
          <p:nvPr>
            <p:ph idx="1"/>
          </p:nvPr>
        </p:nvSpPr>
        <p:spPr>
          <a:xfrm>
            <a:off x="381000" y="1896400"/>
            <a:ext cx="4572000" cy="4625609"/>
          </a:xfrm>
        </p:spPr>
        <p:txBody>
          <a:bodyPr>
            <a:normAutofit/>
          </a:bodyPr>
          <a:lstStyle/>
          <a:p>
            <a:r>
              <a:rPr lang="en-US" sz="3600" dirty="0" smtClean="0"/>
              <a:t>Every time a choice is made something is given up. Rational choice is taking the things with greater value and giving up those with lesser value. </a:t>
            </a:r>
            <a:endParaRPr lang="en-US" sz="3600" dirty="0"/>
          </a:p>
        </p:txBody>
      </p:sp>
      <p:pic>
        <p:nvPicPr>
          <p:cNvPr id="4" name="Picture 3"/>
          <p:cNvPicPr>
            <a:picLocks noChangeAspect="1"/>
          </p:cNvPicPr>
          <p:nvPr/>
        </p:nvPicPr>
        <p:blipFill>
          <a:blip r:embed="rId2"/>
          <a:stretch>
            <a:fillRect/>
          </a:stretch>
        </p:blipFill>
        <p:spPr>
          <a:xfrm>
            <a:off x="5158996" y="1733632"/>
            <a:ext cx="3680204" cy="4951146"/>
          </a:xfrm>
          <a:prstGeom prst="rect">
            <a:avLst/>
          </a:prstGeom>
        </p:spPr>
      </p:pic>
    </p:spTree>
    <p:extLst>
      <p:ext uri="{BB962C8B-B14F-4D97-AF65-F5344CB8AC3E}">
        <p14:creationId xmlns:p14="http://schemas.microsoft.com/office/powerpoint/2010/main" val="391049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00"/>
            <a:ext cx="8077200" cy="1673352"/>
          </a:xfrm>
        </p:spPr>
        <p:txBody>
          <a:bodyPr/>
          <a:lstStyle/>
          <a:p>
            <a:pPr algn="ctr"/>
            <a:r>
              <a:rPr lang="en-US" dirty="0" smtClean="0"/>
              <a:t>SPECIALIZATION</a:t>
            </a:r>
            <a:endParaRPr lang="en-US" dirty="0"/>
          </a:p>
        </p:txBody>
      </p:sp>
      <p:sp>
        <p:nvSpPr>
          <p:cNvPr id="5" name="Subtitle 4"/>
          <p:cNvSpPr>
            <a:spLocks noGrp="1"/>
          </p:cNvSpPr>
          <p:nvPr>
            <p:ph type="subTitle" idx="1"/>
          </p:nvPr>
        </p:nvSpPr>
        <p:spPr>
          <a:xfrm>
            <a:off x="685800" y="3429000"/>
            <a:ext cx="8077200" cy="1499616"/>
          </a:xfrm>
        </p:spPr>
        <p:txBody>
          <a:bodyPr>
            <a:normAutofit/>
          </a:bodyPr>
          <a:lstStyle/>
          <a:p>
            <a:pPr algn="ctr"/>
            <a:r>
              <a:rPr lang="en-US" sz="8800" dirty="0" smtClean="0"/>
              <a:t>1</a:t>
            </a:r>
            <a:r>
              <a:rPr lang="en-US" sz="8800" baseline="30000" dirty="0" smtClean="0"/>
              <a:t>ST</a:t>
            </a:r>
            <a:r>
              <a:rPr lang="en-US" sz="8800" dirty="0" smtClean="0"/>
              <a:t> </a:t>
            </a:r>
            <a:endParaRPr lang="en-US" sz="8800" dirty="0"/>
          </a:p>
        </p:txBody>
      </p:sp>
    </p:spTree>
    <p:extLst>
      <p:ext uri="{BB962C8B-B14F-4D97-AF65-F5344CB8AC3E}">
        <p14:creationId xmlns:p14="http://schemas.microsoft.com/office/powerpoint/2010/main" val="217618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latin typeface="Cambria" pitchFamily="18" charset="0"/>
              </a:rPr>
              <a:t>Efficiency</a:t>
            </a:r>
            <a:r>
              <a:rPr lang="en-US" sz="5400" b="0" dirty="0" smtClean="0">
                <a:latin typeface="Cambria" pitchFamily="18" charset="0"/>
              </a:rPr>
              <a:t>: Definition</a:t>
            </a:r>
            <a:endParaRPr lang="en-US" sz="5400" dirty="0">
              <a:latin typeface="Cambria" pitchFamily="18" charset="0"/>
            </a:endParaRPr>
          </a:p>
        </p:txBody>
      </p:sp>
      <p:sp>
        <p:nvSpPr>
          <p:cNvPr id="5" name="Content Placeholder 4"/>
          <p:cNvSpPr>
            <a:spLocks noGrp="1"/>
          </p:cNvSpPr>
          <p:nvPr>
            <p:ph sz="half" idx="1"/>
          </p:nvPr>
        </p:nvSpPr>
        <p:spPr>
          <a:xfrm>
            <a:off x="457200" y="1773936"/>
            <a:ext cx="3581400" cy="4623816"/>
          </a:xfrm>
        </p:spPr>
        <p:txBody>
          <a:bodyPr/>
          <a:lstStyle/>
          <a:p>
            <a:endParaRPr lang="en-US" dirty="0" smtClean="0">
              <a:latin typeface="Cambria" pitchFamily="18" charset="0"/>
            </a:endParaRPr>
          </a:p>
          <a:p>
            <a:r>
              <a:rPr lang="en-US" dirty="0" smtClean="0">
                <a:latin typeface="Cambria" pitchFamily="18" charset="0"/>
              </a:rPr>
              <a:t>Using the smallest amount of resources to get the </a:t>
            </a:r>
            <a:r>
              <a:rPr lang="en-US" b="1" dirty="0" smtClean="0">
                <a:latin typeface="Cambria" pitchFamily="18" charset="0"/>
              </a:rPr>
              <a:t>greatest amount of output</a:t>
            </a:r>
            <a:endParaRPr lang="en-US" b="1" dirty="0">
              <a:latin typeface="Cambria" pitchFamily="18" charset="0"/>
            </a:endParaRPr>
          </a:p>
        </p:txBody>
      </p:sp>
      <p:pic>
        <p:nvPicPr>
          <p:cNvPr id="7" name="Content Placeholder 6" descr="Honda_Insight_Concept_01.jpg"/>
          <p:cNvPicPr>
            <a:picLocks noGrp="1" noChangeAspect="1"/>
          </p:cNvPicPr>
          <p:nvPr>
            <p:ph sz="half" idx="2"/>
          </p:nvPr>
        </p:nvPicPr>
        <p:blipFill>
          <a:blip r:embed="rId2" cstate="print"/>
          <a:stretch>
            <a:fillRect/>
          </a:stretch>
        </p:blipFill>
        <p:spPr>
          <a:xfrm>
            <a:off x="4267200" y="1905000"/>
            <a:ext cx="4300025" cy="2971800"/>
          </a:xfrm>
          <a:ln w="50800">
            <a:solidFill>
              <a:schemeClr val="tx1"/>
            </a:solidFill>
          </a:ln>
        </p:spPr>
      </p:pic>
      <p:sp>
        <p:nvSpPr>
          <p:cNvPr id="8" name="Rectangle 7"/>
          <p:cNvSpPr/>
          <p:nvPr/>
        </p:nvSpPr>
        <p:spPr>
          <a:xfrm>
            <a:off x="4267200" y="5105400"/>
            <a:ext cx="4267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mbria" pitchFamily="18" charset="0"/>
              </a:rPr>
              <a:t>This </a:t>
            </a:r>
            <a:r>
              <a:rPr lang="en-US" b="1" dirty="0" smtClean="0">
                <a:latin typeface="Cambria" pitchFamily="18" charset="0"/>
              </a:rPr>
              <a:t>hybrid car </a:t>
            </a:r>
            <a:r>
              <a:rPr lang="en-US" dirty="0" smtClean="0">
                <a:latin typeface="Cambria" pitchFamily="18" charset="0"/>
              </a:rPr>
              <a:t>is very efficient because it can </a:t>
            </a:r>
            <a:r>
              <a:rPr lang="en-US" b="1" dirty="0" smtClean="0">
                <a:latin typeface="Cambria" pitchFamily="18" charset="0"/>
              </a:rPr>
              <a:t>drive farther </a:t>
            </a:r>
            <a:r>
              <a:rPr lang="en-US" dirty="0" smtClean="0">
                <a:latin typeface="Cambria" pitchFamily="18" charset="0"/>
              </a:rPr>
              <a:t>using </a:t>
            </a:r>
            <a:r>
              <a:rPr lang="en-US" b="1" dirty="0" smtClean="0">
                <a:latin typeface="Cambria" pitchFamily="18" charset="0"/>
              </a:rPr>
              <a:t>less gas. </a:t>
            </a:r>
          </a:p>
          <a:p>
            <a:pPr algn="ctr"/>
            <a:endParaRPr lang="en-US" b="1" dirty="0" smtClean="0">
              <a:latin typeface="Cambria" pitchFamily="18" charset="0"/>
            </a:endParaRPr>
          </a:p>
          <a:p>
            <a:pPr algn="ctr"/>
            <a:r>
              <a:rPr lang="en-US" dirty="0" smtClean="0">
                <a:latin typeface="Cambria" pitchFamily="18" charset="0"/>
              </a:rPr>
              <a:t>What </a:t>
            </a:r>
            <a:r>
              <a:rPr lang="en-US" b="1" dirty="0" smtClean="0">
                <a:latin typeface="Cambria" pitchFamily="18" charset="0"/>
              </a:rPr>
              <a:t>other examples </a:t>
            </a:r>
            <a:r>
              <a:rPr lang="en-US" dirty="0" smtClean="0">
                <a:latin typeface="Cambria" pitchFamily="18" charset="0"/>
              </a:rPr>
              <a:t>can you think of?</a:t>
            </a:r>
            <a:endParaRPr lang="en-US" dirty="0">
              <a:latin typeface="Cambria" pitchFamily="18" charset="0"/>
            </a:endParaRPr>
          </a:p>
        </p:txBody>
      </p:sp>
    </p:spTree>
    <p:extLst>
      <p:ext uri="{BB962C8B-B14F-4D97-AF65-F5344CB8AC3E}">
        <p14:creationId xmlns:p14="http://schemas.microsoft.com/office/powerpoint/2010/main" val="403239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mbria" pitchFamily="18" charset="0"/>
              </a:rPr>
              <a:t>Specialization: </a:t>
            </a:r>
            <a:r>
              <a:rPr lang="en-US" sz="5400" b="0" dirty="0" smtClean="0">
                <a:latin typeface="Cambria" pitchFamily="18" charset="0"/>
              </a:rPr>
              <a:t>Definition</a:t>
            </a:r>
            <a:endParaRPr lang="en-US" sz="5400" dirty="0">
              <a:latin typeface="Cambria" pitchFamily="18" charset="0"/>
            </a:endParaRPr>
          </a:p>
        </p:txBody>
      </p:sp>
      <p:sp>
        <p:nvSpPr>
          <p:cNvPr id="4" name="Content Placeholder 3"/>
          <p:cNvSpPr>
            <a:spLocks noGrp="1"/>
          </p:cNvSpPr>
          <p:nvPr>
            <p:ph sz="half" idx="1"/>
          </p:nvPr>
        </p:nvSpPr>
        <p:spPr/>
        <p:txBody>
          <a:bodyPr/>
          <a:lstStyle/>
          <a:p>
            <a:endParaRPr lang="en-US" dirty="0" smtClean="0"/>
          </a:p>
          <a:p>
            <a:r>
              <a:rPr lang="en-US" dirty="0" smtClean="0">
                <a:latin typeface="Cambria" pitchFamily="18" charset="0"/>
              </a:rPr>
              <a:t>The focus of a worker on a </a:t>
            </a:r>
            <a:r>
              <a:rPr lang="en-US" b="1" dirty="0" smtClean="0">
                <a:latin typeface="Cambria" pitchFamily="18" charset="0"/>
              </a:rPr>
              <a:t>specific task </a:t>
            </a:r>
            <a:r>
              <a:rPr lang="en-US" dirty="0" smtClean="0">
                <a:latin typeface="Cambria" pitchFamily="18" charset="0"/>
              </a:rPr>
              <a:t>or activity</a:t>
            </a:r>
            <a:endParaRPr lang="en-US" dirty="0">
              <a:latin typeface="Cambria" pitchFamily="18" charset="0"/>
            </a:endParaRPr>
          </a:p>
        </p:txBody>
      </p:sp>
      <p:pic>
        <p:nvPicPr>
          <p:cNvPr id="6" name="Content Placeholder 5" descr="Dr.jpg"/>
          <p:cNvPicPr>
            <a:picLocks noGrp="1" noChangeAspect="1"/>
          </p:cNvPicPr>
          <p:nvPr>
            <p:ph sz="half" idx="2"/>
          </p:nvPr>
        </p:nvPicPr>
        <p:blipFill>
          <a:blip r:embed="rId2" cstate="print"/>
          <a:stretch>
            <a:fillRect/>
          </a:stretch>
        </p:blipFill>
        <p:spPr>
          <a:xfrm>
            <a:off x="5486400" y="2133600"/>
            <a:ext cx="2857500" cy="3810000"/>
          </a:xfrm>
          <a:ln w="50800">
            <a:solidFill>
              <a:schemeClr val="tx1"/>
            </a:solidFill>
          </a:ln>
        </p:spPr>
      </p:pic>
      <p:sp>
        <p:nvSpPr>
          <p:cNvPr id="7" name="Oval 6"/>
          <p:cNvSpPr/>
          <p:nvPr/>
        </p:nvSpPr>
        <p:spPr>
          <a:xfrm>
            <a:off x="3276600" y="4572000"/>
            <a:ext cx="25908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mbria" pitchFamily="18" charset="0"/>
              </a:rPr>
              <a:t>A Doctor could </a:t>
            </a:r>
            <a:r>
              <a:rPr lang="en-US" b="1" dirty="0" smtClean="0">
                <a:latin typeface="Cambria" pitchFamily="18" charset="0"/>
              </a:rPr>
              <a:t>specialize</a:t>
            </a:r>
            <a:r>
              <a:rPr lang="en-US" dirty="0" smtClean="0">
                <a:latin typeface="Cambria" pitchFamily="18" charset="0"/>
              </a:rPr>
              <a:t> in children’s medicine</a:t>
            </a:r>
            <a:endParaRPr lang="en-US" dirty="0">
              <a:latin typeface="Cambria" pitchFamily="18" charset="0"/>
            </a:endParaRPr>
          </a:p>
        </p:txBody>
      </p:sp>
    </p:spTree>
    <p:extLst>
      <p:ext uri="{BB962C8B-B14F-4D97-AF65-F5344CB8AC3E}">
        <p14:creationId xmlns:p14="http://schemas.microsoft.com/office/powerpoint/2010/main" val="413900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Division of Labor: </a:t>
            </a:r>
            <a:r>
              <a:rPr lang="en-US" b="0" dirty="0" smtClean="0">
                <a:latin typeface="Cambria" pitchFamily="18" charset="0"/>
              </a:rPr>
              <a:t>Definition </a:t>
            </a:r>
            <a:endParaRPr lang="en-US" dirty="0">
              <a:latin typeface="Cambria" pitchFamily="18" charset="0"/>
            </a:endParaRPr>
          </a:p>
        </p:txBody>
      </p:sp>
      <p:sp>
        <p:nvSpPr>
          <p:cNvPr id="4" name="Content Placeholder 3"/>
          <p:cNvSpPr>
            <a:spLocks noGrp="1"/>
          </p:cNvSpPr>
          <p:nvPr>
            <p:ph sz="half" idx="1"/>
          </p:nvPr>
        </p:nvSpPr>
        <p:spPr/>
        <p:txBody>
          <a:bodyPr/>
          <a:lstStyle/>
          <a:p>
            <a:endParaRPr lang="en-US" dirty="0" smtClean="0"/>
          </a:p>
          <a:p>
            <a:r>
              <a:rPr lang="en-US" b="1" dirty="0" smtClean="0">
                <a:latin typeface="Cambria" pitchFamily="18" charset="0"/>
              </a:rPr>
              <a:t>Splitting up the work </a:t>
            </a:r>
            <a:r>
              <a:rPr lang="en-US" dirty="0" smtClean="0">
                <a:latin typeface="Cambria" pitchFamily="18" charset="0"/>
              </a:rPr>
              <a:t>so that each person has one job and </a:t>
            </a:r>
            <a:r>
              <a:rPr lang="en-US" b="1" dirty="0" smtClean="0">
                <a:latin typeface="Cambria" pitchFamily="18" charset="0"/>
              </a:rPr>
              <a:t>can specialize</a:t>
            </a:r>
            <a:r>
              <a:rPr lang="en-US" dirty="0" smtClean="0">
                <a:latin typeface="Cambria" pitchFamily="18" charset="0"/>
              </a:rPr>
              <a:t> in what they do best.</a:t>
            </a:r>
            <a:endParaRPr lang="en-US" dirty="0">
              <a:latin typeface="Cambria" pitchFamily="18" charset="0"/>
            </a:endParaRPr>
          </a:p>
        </p:txBody>
      </p:sp>
      <p:pic>
        <p:nvPicPr>
          <p:cNvPr id="6" name="Content Placeholder 5" descr="Subway_restaurant_Pittsfield_Township_Michigan.jpg"/>
          <p:cNvPicPr>
            <a:picLocks noGrp="1" noChangeAspect="1"/>
          </p:cNvPicPr>
          <p:nvPr>
            <p:ph sz="half" idx="2"/>
          </p:nvPr>
        </p:nvPicPr>
        <p:blipFill>
          <a:blip r:embed="rId2" cstate="print"/>
          <a:stretch>
            <a:fillRect/>
          </a:stretch>
        </p:blipFill>
        <p:spPr>
          <a:xfrm>
            <a:off x="4572000" y="2057400"/>
            <a:ext cx="4038600" cy="2685669"/>
          </a:xfrm>
          <a:ln w="50800">
            <a:solidFill>
              <a:schemeClr val="tx1"/>
            </a:solidFill>
          </a:ln>
        </p:spPr>
      </p:pic>
      <p:sp>
        <p:nvSpPr>
          <p:cNvPr id="7" name="Line Callout 1 6"/>
          <p:cNvSpPr/>
          <p:nvPr/>
        </p:nvSpPr>
        <p:spPr>
          <a:xfrm>
            <a:off x="5334000" y="5105400"/>
            <a:ext cx="3429000" cy="1371600"/>
          </a:xfrm>
          <a:prstGeom prst="borderCallout1">
            <a:avLst>
              <a:gd name="adj1" fmla="val 18750"/>
              <a:gd name="adj2" fmla="val -8333"/>
              <a:gd name="adj3" fmla="val -32450"/>
              <a:gd name="adj4" fmla="val -213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mbria" pitchFamily="18" charset="0"/>
              </a:rPr>
              <a:t>At </a:t>
            </a:r>
            <a:r>
              <a:rPr lang="en-US" b="1" dirty="0" smtClean="0">
                <a:latin typeface="Cambria" pitchFamily="18" charset="0"/>
              </a:rPr>
              <a:t>Subway</a:t>
            </a:r>
            <a:r>
              <a:rPr lang="en-US" dirty="0" smtClean="0">
                <a:latin typeface="Cambria" pitchFamily="18" charset="0"/>
              </a:rPr>
              <a:t> they use a </a:t>
            </a:r>
            <a:r>
              <a:rPr lang="en-US" b="1" dirty="0" smtClean="0">
                <a:latin typeface="Cambria" pitchFamily="18" charset="0"/>
              </a:rPr>
              <a:t>division of labor</a:t>
            </a:r>
            <a:r>
              <a:rPr lang="en-US" dirty="0" smtClean="0">
                <a:latin typeface="Cambria" pitchFamily="18" charset="0"/>
              </a:rPr>
              <a:t> to assign different jobs to different employees: how do you think this works?</a:t>
            </a:r>
            <a:endParaRPr lang="en-US" dirty="0">
              <a:latin typeface="Cambria" pitchFamily="18" charset="0"/>
            </a:endParaRPr>
          </a:p>
        </p:txBody>
      </p:sp>
    </p:spTree>
    <p:extLst>
      <p:ext uri="{BB962C8B-B14F-4D97-AF65-F5344CB8AC3E}">
        <p14:creationId xmlns:p14="http://schemas.microsoft.com/office/powerpoint/2010/main" val="15741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Cambria" pitchFamily="18" charset="0"/>
              </a:rPr>
              <a:t>How Does D of L work in…</a:t>
            </a:r>
            <a:endParaRPr lang="en-US" sz="5400" dirty="0">
              <a:latin typeface="Cambria"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Cambria" pitchFamily="18" charset="0"/>
              </a:rPr>
              <a:t>A </a:t>
            </a:r>
            <a:r>
              <a:rPr lang="en-US" b="1" dirty="0" err="1" smtClean="0">
                <a:latin typeface="Cambria" pitchFamily="18" charset="0"/>
              </a:rPr>
              <a:t>Walmart</a:t>
            </a:r>
            <a:r>
              <a:rPr lang="en-US" b="1" dirty="0" smtClean="0">
                <a:latin typeface="Cambria" pitchFamily="18" charset="0"/>
              </a:rPr>
              <a:t>?</a:t>
            </a:r>
          </a:p>
          <a:p>
            <a:pPr>
              <a:buNone/>
            </a:pPr>
            <a:endParaRPr lang="en-US" b="1" dirty="0" smtClean="0">
              <a:latin typeface="Cambria" pitchFamily="18" charset="0"/>
            </a:endParaRPr>
          </a:p>
          <a:p>
            <a:pPr algn="ctr">
              <a:buNone/>
            </a:pPr>
            <a:r>
              <a:rPr lang="en-US" i="1" dirty="0" smtClean="0">
                <a:latin typeface="Cambria" pitchFamily="18" charset="0"/>
              </a:rPr>
              <a:t>In a </a:t>
            </a:r>
            <a:r>
              <a:rPr lang="en-US" i="1" dirty="0" err="1" smtClean="0">
                <a:latin typeface="Cambria" pitchFamily="18" charset="0"/>
              </a:rPr>
              <a:t>Walmart</a:t>
            </a:r>
            <a:r>
              <a:rPr lang="en-US" i="1" dirty="0" smtClean="0">
                <a:latin typeface="Cambria" pitchFamily="18" charset="0"/>
              </a:rPr>
              <a:t>, employees would specialize in one task within the store. For example, one employee’s job might be to check customers out and another’s might be to stock shelves depending on their strengths. </a:t>
            </a:r>
          </a:p>
          <a:p>
            <a:pPr algn="ctr">
              <a:buNone/>
            </a:pPr>
            <a:endParaRPr lang="en-US" i="1" dirty="0" smtClean="0">
              <a:latin typeface="Cambria" pitchFamily="18" charset="0"/>
            </a:endParaRPr>
          </a:p>
          <a:p>
            <a:pPr algn="ctr">
              <a:buNone/>
            </a:pPr>
            <a:r>
              <a:rPr lang="en-US" i="1" dirty="0" smtClean="0">
                <a:latin typeface="Cambria" pitchFamily="18" charset="0"/>
              </a:rPr>
              <a:t>This might lead to faster completion of the task and thus more profit.  It could also lead to the second employee feeling bored or lonely on a day-to-day basis. </a:t>
            </a:r>
          </a:p>
          <a:p>
            <a:pPr algn="ctr">
              <a:buNone/>
            </a:pPr>
            <a:endParaRPr lang="en-US" i="1" dirty="0" smtClean="0">
              <a:latin typeface="Cambria" pitchFamily="18" charset="0"/>
            </a:endParaRPr>
          </a:p>
          <a:p>
            <a:pPr>
              <a:buNone/>
            </a:pPr>
            <a:endParaRPr lang="en-US" b="1" dirty="0" smtClean="0">
              <a:latin typeface="Cambria" pitchFamily="18" charset="0"/>
            </a:endParaRPr>
          </a:p>
        </p:txBody>
      </p:sp>
    </p:spTree>
    <p:extLst>
      <p:ext uri="{BB962C8B-B14F-4D97-AF65-F5344CB8AC3E}">
        <p14:creationId xmlns:p14="http://schemas.microsoft.com/office/powerpoint/2010/main" val="18387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5410200"/>
            <a:ext cx="8077200" cy="1673352"/>
          </a:xfrm>
        </p:spPr>
        <p:txBody>
          <a:bodyPr/>
          <a:lstStyle/>
          <a:p>
            <a:pPr algn="ctr"/>
            <a:r>
              <a:rPr lang="en-US" sz="4800" b="0" dirty="0">
                <a:latin typeface="Cambria" pitchFamily="18" charset="0"/>
              </a:rPr>
              <a:t>Graphing Production</a:t>
            </a:r>
            <a:endParaRPr lang="en-US" dirty="0"/>
          </a:p>
        </p:txBody>
      </p:sp>
      <p:sp>
        <p:nvSpPr>
          <p:cNvPr id="5" name="Subtitle 4"/>
          <p:cNvSpPr>
            <a:spLocks noGrp="1"/>
          </p:cNvSpPr>
          <p:nvPr>
            <p:ph type="subTitle" idx="1"/>
          </p:nvPr>
        </p:nvSpPr>
        <p:spPr>
          <a:xfrm>
            <a:off x="609600" y="3581400"/>
            <a:ext cx="8077200" cy="1499616"/>
          </a:xfrm>
        </p:spPr>
        <p:txBody>
          <a:bodyPr>
            <a:normAutofit/>
          </a:bodyPr>
          <a:lstStyle/>
          <a:p>
            <a:pPr algn="ctr"/>
            <a:r>
              <a:rPr lang="en-US" sz="8800" dirty="0" smtClean="0"/>
              <a:t>2</a:t>
            </a:r>
            <a:r>
              <a:rPr lang="en-US" sz="8800" baseline="30000" dirty="0" smtClean="0"/>
              <a:t>ND</a:t>
            </a:r>
            <a:r>
              <a:rPr lang="en-US" sz="8800" dirty="0" smtClean="0"/>
              <a:t> </a:t>
            </a:r>
            <a:endParaRPr lang="en-US" sz="8800" dirty="0"/>
          </a:p>
        </p:txBody>
      </p:sp>
    </p:spTree>
    <p:extLst>
      <p:ext uri="{BB962C8B-B14F-4D97-AF65-F5344CB8AC3E}">
        <p14:creationId xmlns:p14="http://schemas.microsoft.com/office/powerpoint/2010/main" val="286925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visual help….</a:t>
            </a:r>
            <a:endParaRPr lang="en-US" dirty="0"/>
          </a:p>
        </p:txBody>
      </p:sp>
      <p:pic>
        <p:nvPicPr>
          <p:cNvPr id="4" name="tW4G5IPpzFY"/>
          <p:cNvPicPr>
            <a:picLocks noGrp="1" noRot="1" noChangeAspect="1"/>
          </p:cNvPicPr>
          <p:nvPr>
            <p:ph idx="1"/>
            <a:videoFile r:link="rId1"/>
          </p:nvPr>
        </p:nvPicPr>
        <p:blipFill>
          <a:blip r:embed="rId3"/>
          <a:stretch>
            <a:fillRect/>
          </a:stretch>
        </p:blipFill>
        <p:spPr>
          <a:xfrm>
            <a:off x="457200" y="1752600"/>
            <a:ext cx="8398933" cy="4724400"/>
          </a:xfrm>
          <a:prstGeom prst="rect">
            <a:avLst/>
          </a:prstGeom>
        </p:spPr>
      </p:pic>
    </p:spTree>
    <p:extLst>
      <p:ext uri="{BB962C8B-B14F-4D97-AF65-F5344CB8AC3E}">
        <p14:creationId xmlns:p14="http://schemas.microsoft.com/office/powerpoint/2010/main" val="2206022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600" dirty="0" smtClean="0">
                <a:latin typeface="Cambria" pitchFamily="18" charset="0"/>
              </a:rPr>
              <a:t>Warm-up:</a:t>
            </a:r>
            <a:r>
              <a:rPr lang="en-US" sz="6600" b="0" dirty="0" smtClean="0">
                <a:latin typeface="Cambria" pitchFamily="18" charset="0"/>
              </a:rPr>
              <a:t> Graphing</a:t>
            </a:r>
            <a:endParaRPr lang="en-US" sz="6600" dirty="0">
              <a:latin typeface="Cambria" pitchFamily="18" charset="0"/>
            </a:endParaRPr>
          </a:p>
        </p:txBody>
      </p:sp>
      <p:sp>
        <p:nvSpPr>
          <p:cNvPr id="6" name="Content Placeholder 5"/>
          <p:cNvSpPr>
            <a:spLocks noGrp="1"/>
          </p:cNvSpPr>
          <p:nvPr>
            <p:ph idx="1"/>
          </p:nvPr>
        </p:nvSpPr>
        <p:spPr>
          <a:xfrm>
            <a:off x="457200" y="1524001"/>
            <a:ext cx="8229600" cy="4876800"/>
          </a:xfrm>
        </p:spPr>
        <p:txBody>
          <a:bodyPr/>
          <a:lstStyle/>
          <a:p>
            <a:pPr algn="ctr">
              <a:buNone/>
            </a:pPr>
            <a:r>
              <a:rPr lang="en-US" b="1" dirty="0" smtClean="0">
                <a:latin typeface="Cambria" pitchFamily="18" charset="0"/>
              </a:rPr>
              <a:t>Copy the graph and plot the points listed. </a:t>
            </a:r>
            <a:endParaRPr lang="en-US" b="1" dirty="0">
              <a:latin typeface="Cambria" pitchFamily="18" charset="0"/>
            </a:endParaRPr>
          </a:p>
        </p:txBody>
      </p:sp>
      <p:cxnSp>
        <p:nvCxnSpPr>
          <p:cNvPr id="10" name="Straight Connector 9"/>
          <p:cNvCxnSpPr/>
          <p:nvPr/>
        </p:nvCxnSpPr>
        <p:spPr>
          <a:xfrm rot="5400000">
            <a:off x="-838200" y="4495800"/>
            <a:ext cx="3505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6248400"/>
            <a:ext cx="4191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181600" y="5867400"/>
            <a:ext cx="4572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X</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Rectangle 14"/>
          <p:cNvSpPr/>
          <p:nvPr/>
        </p:nvSpPr>
        <p:spPr>
          <a:xfrm>
            <a:off x="457200" y="2286000"/>
            <a:ext cx="4572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7" name="Straight Connector 16"/>
          <p:cNvCxnSpPr/>
          <p:nvPr/>
        </p:nvCxnSpPr>
        <p:spPr>
          <a:xfrm>
            <a:off x="914400" y="57150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4400" y="51054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14400" y="45720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14400" y="41148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14400" y="35814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14400" y="3124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524000"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133600"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667000"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200400"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657600" y="6096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267200" y="6096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029200" y="2667000"/>
            <a:ext cx="4495800" cy="3416320"/>
          </a:xfrm>
          <a:prstGeom prst="rect">
            <a:avLst/>
          </a:prstGeom>
          <a:noFill/>
        </p:spPr>
        <p:txBody>
          <a:bodyPr wrap="square" rtlCol="0">
            <a:spAutoFit/>
          </a:bodyPr>
          <a:lstStyle/>
          <a:p>
            <a:r>
              <a:rPr lang="en-US" dirty="0" smtClean="0"/>
              <a:t>	</a:t>
            </a:r>
            <a:r>
              <a:rPr lang="en-US" sz="3600" dirty="0" smtClean="0"/>
              <a:t>	        </a:t>
            </a:r>
            <a:r>
              <a:rPr lang="en-US" sz="3200" b="1" dirty="0" smtClean="0">
                <a:latin typeface="Cambria" pitchFamily="18" charset="0"/>
              </a:rPr>
              <a:t>(X,Y)</a:t>
            </a:r>
          </a:p>
          <a:p>
            <a:r>
              <a:rPr lang="en-US" sz="3600" b="1" dirty="0" smtClean="0">
                <a:latin typeface="Cambria" pitchFamily="18" charset="0"/>
              </a:rPr>
              <a:t>Example: </a:t>
            </a:r>
            <a:r>
              <a:rPr lang="en-US" sz="3600" b="1" dirty="0" smtClean="0">
                <a:solidFill>
                  <a:srgbClr val="00B0F0"/>
                </a:solidFill>
                <a:latin typeface="Cambria" pitchFamily="18" charset="0"/>
              </a:rPr>
              <a:t>A  </a:t>
            </a:r>
            <a:r>
              <a:rPr lang="en-US" sz="3200" dirty="0" smtClean="0">
                <a:latin typeface="Cambria" pitchFamily="18" charset="0"/>
              </a:rPr>
              <a:t>(2,4)</a:t>
            </a:r>
          </a:p>
          <a:p>
            <a:r>
              <a:rPr lang="en-US" sz="3600" b="1" dirty="0" smtClean="0">
                <a:latin typeface="Cambria" pitchFamily="18" charset="0"/>
              </a:rPr>
              <a:t>	           </a:t>
            </a:r>
            <a:r>
              <a:rPr lang="en-US" sz="3600" b="1" dirty="0" smtClean="0">
                <a:solidFill>
                  <a:srgbClr val="FF0000"/>
                </a:solidFill>
                <a:latin typeface="Cambria" pitchFamily="18" charset="0"/>
              </a:rPr>
              <a:t>B   </a:t>
            </a:r>
            <a:r>
              <a:rPr lang="en-US" sz="3600" dirty="0" smtClean="0">
                <a:latin typeface="Cambria" pitchFamily="18" charset="0"/>
              </a:rPr>
              <a:t>(5,2)</a:t>
            </a:r>
            <a:endParaRPr lang="en-US" sz="3600" dirty="0" smtClean="0">
              <a:solidFill>
                <a:srgbClr val="FF0000"/>
              </a:solidFill>
              <a:latin typeface="Cambria" pitchFamily="18" charset="0"/>
            </a:endParaRPr>
          </a:p>
          <a:p>
            <a:r>
              <a:rPr lang="en-US" sz="3600" b="1" dirty="0" smtClean="0">
                <a:solidFill>
                  <a:srgbClr val="FF0000"/>
                </a:solidFill>
                <a:latin typeface="Cambria" pitchFamily="18" charset="0"/>
              </a:rPr>
              <a:t>	           </a:t>
            </a:r>
            <a:r>
              <a:rPr lang="en-US" sz="3600" b="1" dirty="0" smtClean="0">
                <a:solidFill>
                  <a:srgbClr val="00B050"/>
                </a:solidFill>
                <a:latin typeface="Cambria" pitchFamily="18" charset="0"/>
              </a:rPr>
              <a:t>C</a:t>
            </a:r>
            <a:r>
              <a:rPr lang="en-US" sz="3600" dirty="0" smtClean="0">
                <a:latin typeface="Cambria" pitchFamily="18" charset="0"/>
              </a:rPr>
              <a:t>   (4,3)</a:t>
            </a:r>
            <a:endParaRPr lang="en-US" sz="3600" b="1" dirty="0" smtClean="0">
              <a:solidFill>
                <a:srgbClr val="00B050"/>
              </a:solidFill>
              <a:latin typeface="Cambria" pitchFamily="18" charset="0"/>
            </a:endParaRPr>
          </a:p>
          <a:p>
            <a:r>
              <a:rPr lang="en-US" sz="3600" b="1" dirty="0" smtClean="0">
                <a:solidFill>
                  <a:srgbClr val="00B050"/>
                </a:solidFill>
                <a:latin typeface="Cambria" pitchFamily="18" charset="0"/>
              </a:rPr>
              <a:t>	           </a:t>
            </a:r>
            <a:r>
              <a:rPr lang="en-US" sz="3600" b="1" dirty="0" smtClean="0">
                <a:solidFill>
                  <a:srgbClr val="7030A0"/>
                </a:solidFill>
                <a:latin typeface="Cambria" pitchFamily="18" charset="0"/>
              </a:rPr>
              <a:t>D  </a:t>
            </a:r>
            <a:r>
              <a:rPr lang="en-US" sz="3600" dirty="0" smtClean="0">
                <a:latin typeface="Cambria" pitchFamily="18" charset="0"/>
              </a:rPr>
              <a:t>(7,1)</a:t>
            </a:r>
            <a:endParaRPr lang="en-US" sz="3600" b="1" dirty="0" smtClean="0">
              <a:solidFill>
                <a:srgbClr val="7030A0"/>
              </a:solidFill>
              <a:latin typeface="Cambria" pitchFamily="18" charset="0"/>
            </a:endParaRPr>
          </a:p>
          <a:p>
            <a:r>
              <a:rPr lang="en-US" sz="3600" b="1" dirty="0" smtClean="0">
                <a:solidFill>
                  <a:srgbClr val="7030A0"/>
                </a:solidFill>
                <a:latin typeface="Cambria" pitchFamily="18" charset="0"/>
              </a:rPr>
              <a:t>	           </a:t>
            </a:r>
            <a:r>
              <a:rPr lang="en-US" sz="3600" b="1" dirty="0" smtClean="0">
                <a:solidFill>
                  <a:schemeClr val="accent1"/>
                </a:solidFill>
                <a:latin typeface="Cambria" pitchFamily="18" charset="0"/>
              </a:rPr>
              <a:t>E</a:t>
            </a:r>
            <a:r>
              <a:rPr lang="en-US" sz="3600" dirty="0" smtClean="0">
                <a:latin typeface="Cambria" pitchFamily="18" charset="0"/>
              </a:rPr>
              <a:t>   (1,6)</a:t>
            </a:r>
            <a:endParaRPr lang="en-US" sz="3600" dirty="0"/>
          </a:p>
        </p:txBody>
      </p:sp>
      <p:sp>
        <p:nvSpPr>
          <p:cNvPr id="63" name="Oval 62"/>
          <p:cNvSpPr/>
          <p:nvPr/>
        </p:nvSpPr>
        <p:spPr>
          <a:xfrm>
            <a:off x="2209800" y="411480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2286000" y="3657600"/>
            <a:ext cx="609600" cy="584775"/>
          </a:xfrm>
          <a:prstGeom prst="rect">
            <a:avLst/>
          </a:prstGeom>
          <a:noFill/>
        </p:spPr>
        <p:txBody>
          <a:bodyPr wrap="square" rtlCol="0">
            <a:spAutoFit/>
          </a:bodyPr>
          <a:lstStyle/>
          <a:p>
            <a:r>
              <a:rPr lang="en-US" sz="3200" b="1" dirty="0" smtClean="0">
                <a:solidFill>
                  <a:srgbClr val="00B0F0"/>
                </a:solidFill>
                <a:latin typeface="Cambria" pitchFamily="18" charset="0"/>
              </a:rPr>
              <a:t>A</a:t>
            </a:r>
            <a:endParaRPr lang="en-US" sz="3200" b="1" dirty="0">
              <a:solidFill>
                <a:srgbClr val="00B0F0"/>
              </a:solidFill>
              <a:latin typeface="Cambria" pitchFamily="18" charset="0"/>
            </a:endParaRPr>
          </a:p>
        </p:txBody>
      </p:sp>
      <p:sp>
        <p:nvSpPr>
          <p:cNvPr id="65" name="TextBox 64"/>
          <p:cNvSpPr txBox="1"/>
          <p:nvPr/>
        </p:nvSpPr>
        <p:spPr>
          <a:xfrm>
            <a:off x="457200" y="5486400"/>
            <a:ext cx="304800" cy="584775"/>
          </a:xfrm>
          <a:prstGeom prst="rect">
            <a:avLst/>
          </a:prstGeom>
          <a:noFill/>
        </p:spPr>
        <p:txBody>
          <a:bodyPr wrap="square" rtlCol="0">
            <a:spAutoFit/>
          </a:bodyPr>
          <a:lstStyle/>
          <a:p>
            <a:r>
              <a:rPr lang="en-US" sz="3200" b="1" dirty="0" smtClean="0">
                <a:latin typeface="Cambria" pitchFamily="18" charset="0"/>
              </a:rPr>
              <a:t>1</a:t>
            </a:r>
            <a:endParaRPr lang="en-US" sz="3200" b="1" dirty="0">
              <a:latin typeface="Cambria" pitchFamily="18" charset="0"/>
            </a:endParaRPr>
          </a:p>
        </p:txBody>
      </p:sp>
      <p:sp>
        <p:nvSpPr>
          <p:cNvPr id="66" name="TextBox 65"/>
          <p:cNvSpPr txBox="1"/>
          <p:nvPr/>
        </p:nvSpPr>
        <p:spPr>
          <a:xfrm>
            <a:off x="1524000" y="6273225"/>
            <a:ext cx="381000" cy="584775"/>
          </a:xfrm>
          <a:prstGeom prst="rect">
            <a:avLst/>
          </a:prstGeom>
          <a:noFill/>
        </p:spPr>
        <p:txBody>
          <a:bodyPr wrap="square" rtlCol="0">
            <a:spAutoFit/>
          </a:bodyPr>
          <a:lstStyle/>
          <a:p>
            <a:r>
              <a:rPr lang="en-US" sz="3200" b="1" dirty="0" smtClean="0">
                <a:latin typeface="Cambria" pitchFamily="18" charset="0"/>
              </a:rPr>
              <a:t>1</a:t>
            </a:r>
            <a:endParaRPr lang="en-US" sz="3200" b="1"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524</TotalTime>
  <Words>749</Words>
  <Application>Microsoft Office PowerPoint</Application>
  <PresentationFormat>On-screen Show (4:3)</PresentationFormat>
  <Paragraphs>105</Paragraphs>
  <Slides>16</Slides>
  <Notes>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vt:lpstr>
      <vt:lpstr>Corbel</vt:lpstr>
      <vt:lpstr>Wingdings</vt:lpstr>
      <vt:lpstr>Wingdings 2</vt:lpstr>
      <vt:lpstr>Wingdings 3</vt:lpstr>
      <vt:lpstr>Module</vt:lpstr>
      <vt:lpstr>Specialization Graphing Production Rational Decisions</vt:lpstr>
      <vt:lpstr>SPECIALIZATION</vt:lpstr>
      <vt:lpstr>Efficiency: Definition</vt:lpstr>
      <vt:lpstr>Specialization: Definition</vt:lpstr>
      <vt:lpstr>Division of Labor: Definition </vt:lpstr>
      <vt:lpstr>How Does D of L work in…</vt:lpstr>
      <vt:lpstr>Graphing Production</vt:lpstr>
      <vt:lpstr>A little visual help….</vt:lpstr>
      <vt:lpstr>Warm-up: Graphing</vt:lpstr>
      <vt:lpstr>Production Possibilities Frontier (PPF)</vt:lpstr>
      <vt:lpstr>What the PPF tells us about our options…</vt:lpstr>
      <vt:lpstr>PPF: Let’s Make One Together</vt:lpstr>
      <vt:lpstr>PPF: Let’s Read One Together</vt:lpstr>
      <vt:lpstr>PPF: Creating Our Own</vt:lpstr>
      <vt:lpstr>Rational Decisions</vt:lpstr>
      <vt:lpstr>Rational Decisions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SKILL-BUILDER: 9/2/11</dc:title>
  <dc:creator>brysonm</dc:creator>
  <cp:lastModifiedBy>Cheatham Lisa K</cp:lastModifiedBy>
  <cp:revision>35</cp:revision>
  <dcterms:created xsi:type="dcterms:W3CDTF">2011-09-02T13:07:44Z</dcterms:created>
  <dcterms:modified xsi:type="dcterms:W3CDTF">2016-09-07T01:47:12Z</dcterms:modified>
</cp:coreProperties>
</file>