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70" r:id="rId8"/>
    <p:sldId id="263" r:id="rId9"/>
    <p:sldId id="264" r:id="rId10"/>
    <p:sldId id="265" r:id="rId11"/>
    <p:sldId id="266" r:id="rId12"/>
    <p:sldId id="267" r:id="rId13"/>
    <p:sldId id="268" r:id="rId14"/>
    <p:sldId id="269"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5" autoAdjust="0"/>
  </p:normalViewPr>
  <p:slideViewPr>
    <p:cSldViewPr>
      <p:cViewPr varScale="1">
        <p:scale>
          <a:sx n="70" d="100"/>
          <a:sy n="70" d="100"/>
        </p:scale>
        <p:origin x="1386" y="8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D798A8-0226-4FC5-A6FC-CFF1DDC97547}"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60567-FD0E-4224-8103-0C1DF5459F3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D798A8-0226-4FC5-A6FC-CFF1DDC97547}"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60567-FD0E-4224-8103-0C1DF5459F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D798A8-0226-4FC5-A6FC-CFF1DDC97547}"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60567-FD0E-4224-8103-0C1DF5459F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D798A8-0226-4FC5-A6FC-CFF1DDC97547}"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60567-FD0E-4224-8103-0C1DF5459F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D798A8-0226-4FC5-A6FC-CFF1DDC97547}"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60567-FD0E-4224-8103-0C1DF5459F3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D798A8-0226-4FC5-A6FC-CFF1DDC97547}"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60567-FD0E-4224-8103-0C1DF5459F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D798A8-0226-4FC5-A6FC-CFF1DDC97547}" type="datetimeFigureOut">
              <a:rPr lang="en-US" smtClean="0"/>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360567-FD0E-4224-8103-0C1DF5459F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D798A8-0226-4FC5-A6FC-CFF1DDC97547}" type="datetimeFigureOut">
              <a:rPr lang="en-US" smtClean="0"/>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360567-FD0E-4224-8103-0C1DF5459F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D798A8-0226-4FC5-A6FC-CFF1DDC97547}" type="datetimeFigureOut">
              <a:rPr lang="en-US" smtClean="0"/>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360567-FD0E-4224-8103-0C1DF5459F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D798A8-0226-4FC5-A6FC-CFF1DDC97547}"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60567-FD0E-4224-8103-0C1DF5459F3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D798A8-0226-4FC5-A6FC-CFF1DDC97547}"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60567-FD0E-4224-8103-0C1DF5459F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798A8-0226-4FC5-A6FC-CFF1DDC97547}" type="datetimeFigureOut">
              <a:rPr lang="en-US" smtClean="0"/>
              <a:t>12/7/2014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60567-FD0E-4224-8103-0C1DF5459F3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b="1" dirty="0" smtClean="0"/>
              <a:t>The RENAISSANCE/REFORMATION </a:t>
            </a:r>
            <a:endParaRPr lang="en-US" b="1" dirty="0"/>
          </a:p>
        </p:txBody>
      </p:sp>
      <p:sp>
        <p:nvSpPr>
          <p:cNvPr id="3" name="Content Placeholder 2"/>
          <p:cNvSpPr>
            <a:spLocks noGrp="1"/>
          </p:cNvSpPr>
          <p:nvPr>
            <p:ph idx="1"/>
          </p:nvPr>
        </p:nvSpPr>
        <p:spPr>
          <a:xfrm>
            <a:off x="0" y="1066800"/>
            <a:ext cx="9144000" cy="5791200"/>
          </a:xfrm>
        </p:spPr>
        <p:txBody>
          <a:bodyPr>
            <a:normAutofit lnSpcReduction="10000"/>
          </a:bodyPr>
          <a:lstStyle/>
          <a:p>
            <a:r>
              <a:rPr lang="en-US" dirty="0" smtClean="0"/>
              <a:t>GPS: </a:t>
            </a:r>
            <a:r>
              <a:rPr lang="en-US" b="1" dirty="0" smtClean="0"/>
              <a:t>SSWH9 The student will analyze change and continuity in the Renaissance and Reformation. </a:t>
            </a:r>
            <a:endParaRPr lang="en-US" dirty="0" smtClean="0"/>
          </a:p>
          <a:p>
            <a:r>
              <a:rPr lang="en-US" dirty="0" smtClean="0"/>
              <a:t>d. Analyze the impact of the </a:t>
            </a:r>
            <a:r>
              <a:rPr lang="en-US" b="1" u="sng" dirty="0" smtClean="0"/>
              <a:t>Protestant Reformation</a:t>
            </a:r>
            <a:r>
              <a:rPr lang="en-US" dirty="0" smtClean="0"/>
              <a:t>; include the ideas of </a:t>
            </a:r>
            <a:r>
              <a:rPr lang="en-US" b="1" u="sng" dirty="0" smtClean="0"/>
              <a:t>Martin Luther </a:t>
            </a:r>
            <a:r>
              <a:rPr lang="en-US" dirty="0" smtClean="0"/>
              <a:t>and </a:t>
            </a:r>
            <a:r>
              <a:rPr lang="en-US" b="1" u="sng" dirty="0" smtClean="0"/>
              <a:t>John Calvin</a:t>
            </a:r>
            <a:r>
              <a:rPr lang="en-US" dirty="0" smtClean="0"/>
              <a:t>. </a:t>
            </a:r>
          </a:p>
          <a:p>
            <a:r>
              <a:rPr lang="en-US" dirty="0" smtClean="0"/>
              <a:t>e. Describe the </a:t>
            </a:r>
            <a:r>
              <a:rPr lang="en-US" b="1" u="sng" dirty="0" smtClean="0"/>
              <a:t>Counter Reformation </a:t>
            </a:r>
            <a:r>
              <a:rPr lang="en-US" dirty="0" smtClean="0"/>
              <a:t>at the </a:t>
            </a:r>
            <a:r>
              <a:rPr lang="en-US" b="1" u="sng" dirty="0" smtClean="0"/>
              <a:t>Council of Trent</a:t>
            </a:r>
            <a:r>
              <a:rPr lang="en-US" dirty="0" smtClean="0"/>
              <a:t> and the role of the </a:t>
            </a:r>
            <a:r>
              <a:rPr lang="en-US" b="1" u="sng" dirty="0" smtClean="0"/>
              <a:t>Jesuits</a:t>
            </a:r>
            <a:r>
              <a:rPr lang="en-US" dirty="0" smtClean="0"/>
              <a:t>. </a:t>
            </a:r>
          </a:p>
          <a:p>
            <a:r>
              <a:rPr lang="en-US" dirty="0" smtClean="0"/>
              <a:t>f. Describe the </a:t>
            </a:r>
            <a:r>
              <a:rPr lang="en-US" b="1" u="sng" dirty="0" smtClean="0"/>
              <a:t>English Reformation </a:t>
            </a:r>
            <a:r>
              <a:rPr lang="en-US" dirty="0" smtClean="0"/>
              <a:t>and the role of </a:t>
            </a:r>
            <a:r>
              <a:rPr lang="en-US" b="1" u="sng" dirty="0" smtClean="0"/>
              <a:t>Henry VIII </a:t>
            </a:r>
            <a:r>
              <a:rPr lang="en-US" dirty="0" smtClean="0"/>
              <a:t>and </a:t>
            </a:r>
            <a:r>
              <a:rPr lang="en-US" b="1" u="sng" dirty="0" smtClean="0"/>
              <a:t>Elizabeth I</a:t>
            </a:r>
            <a:r>
              <a:rPr lang="en-US" dirty="0" smtClean="0"/>
              <a:t>. </a:t>
            </a:r>
          </a:p>
          <a:p>
            <a:r>
              <a:rPr lang="en-US" dirty="0" smtClean="0"/>
              <a:t>g. Explain the importance of </a:t>
            </a:r>
            <a:r>
              <a:rPr lang="en-US" b="1" u="sng" dirty="0" smtClean="0"/>
              <a:t>Gutenberg</a:t>
            </a:r>
            <a:r>
              <a:rPr lang="en-US" dirty="0" smtClean="0"/>
              <a:t> and the </a:t>
            </a:r>
            <a:r>
              <a:rPr lang="en-US" b="1" u="sng" dirty="0" smtClean="0"/>
              <a:t>invention of the printing press</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858000"/>
          </a:xfrm>
        </p:spPr>
        <p:txBody>
          <a:bodyPr>
            <a:normAutofit/>
          </a:bodyPr>
          <a:lstStyle/>
          <a:p>
            <a:r>
              <a:rPr lang="en-US" sz="4000" b="1" u="sng" dirty="0" smtClean="0"/>
              <a:t>Counter Reformation = Catholic Reformation</a:t>
            </a:r>
          </a:p>
          <a:p>
            <a:pPr lvl="1"/>
            <a:r>
              <a:rPr lang="en-US" sz="3600" b="1" u="sng" dirty="0" smtClean="0"/>
              <a:t>Movement to help Catholics to remain loyal to the Catholic church</a:t>
            </a:r>
          </a:p>
          <a:p>
            <a:pPr lvl="1"/>
            <a:r>
              <a:rPr lang="en-US" sz="3600" b="1" u="sng" dirty="0" smtClean="0"/>
              <a:t>Council of Trent – church leaders met to </a:t>
            </a:r>
            <a:r>
              <a:rPr lang="en-US" sz="3600" b="1" u="sng" dirty="0" smtClean="0"/>
              <a:t>create changes (p499</a:t>
            </a:r>
            <a:r>
              <a:rPr lang="en-US" sz="3600" b="1" u="sng" dirty="0" smtClean="0"/>
              <a:t>)</a:t>
            </a:r>
          </a:p>
          <a:p>
            <a:pPr lvl="1"/>
            <a:r>
              <a:rPr lang="en-US" sz="3600" b="1" u="sng" dirty="0" smtClean="0"/>
              <a:t>New religious orders came about</a:t>
            </a:r>
          </a:p>
          <a:p>
            <a:pPr lvl="2"/>
            <a:r>
              <a:rPr lang="en-US" sz="3200" b="1" u="sng" dirty="0" smtClean="0"/>
              <a:t>Jesuits</a:t>
            </a:r>
            <a:r>
              <a:rPr lang="en-US" sz="3200" u="sng" dirty="0" smtClean="0"/>
              <a:t> – founded by </a:t>
            </a:r>
            <a:r>
              <a:rPr lang="en-US" sz="3200" u="sng" dirty="0" err="1" smtClean="0"/>
              <a:t>Ignatious</a:t>
            </a:r>
            <a:r>
              <a:rPr lang="en-US" sz="3200" u="sng" dirty="0" smtClean="0"/>
              <a:t> of Loyola – they </a:t>
            </a:r>
            <a:r>
              <a:rPr lang="en-US" sz="3200" b="1" u="sng" dirty="0" smtClean="0"/>
              <a:t>had 3 activities</a:t>
            </a:r>
            <a:r>
              <a:rPr lang="en-US" sz="3200" u="sng" dirty="0" smtClean="0"/>
              <a:t>; </a:t>
            </a:r>
            <a:r>
              <a:rPr lang="en-US" sz="3200" b="1" u="sng" dirty="0" smtClean="0"/>
              <a:t>founded schools, convert non-</a:t>
            </a:r>
            <a:r>
              <a:rPr lang="en-US" sz="3200" b="1" u="sng" dirty="0" err="1" smtClean="0"/>
              <a:t>christians</a:t>
            </a:r>
            <a:r>
              <a:rPr lang="en-US" sz="3200" b="1" u="sng" dirty="0" smtClean="0"/>
              <a:t> to Catholicism and stop the spread of Protestantism</a:t>
            </a:r>
          </a:p>
          <a:p>
            <a:pPr lvl="2">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u="sng" dirty="0" smtClean="0"/>
              <a:t>Henry VIII and the English Reformation, </a:t>
            </a:r>
            <a:r>
              <a:rPr lang="en-US" dirty="0" smtClean="0"/>
              <a:t/>
            </a:r>
            <a:br>
              <a:rPr lang="en-US" dirty="0" smtClean="0"/>
            </a:br>
            <a:endParaRPr lang="en-US" dirty="0"/>
          </a:p>
        </p:txBody>
      </p:sp>
      <p:pic>
        <p:nvPicPr>
          <p:cNvPr id="4" name="Content Placeholder 3" descr="262px-Henry-VIII-kingofengland_1491-1547.jpg"/>
          <p:cNvPicPr>
            <a:picLocks noGrp="1" noChangeAspect="1"/>
          </p:cNvPicPr>
          <p:nvPr>
            <p:ph idx="1"/>
          </p:nvPr>
        </p:nvPicPr>
        <p:blipFill>
          <a:blip r:embed="rId2" cstate="print"/>
          <a:srcRect/>
          <a:stretch>
            <a:fillRect/>
          </a:stretch>
        </p:blipFill>
        <p:spPr bwMode="auto">
          <a:xfrm>
            <a:off x="152400" y="762000"/>
            <a:ext cx="2151888" cy="3925964"/>
          </a:xfrm>
          <a:prstGeom prst="rect">
            <a:avLst/>
          </a:prstGeom>
          <a:noFill/>
          <a:ln w="9525">
            <a:noFill/>
            <a:miter lim="800000"/>
            <a:headEnd/>
            <a:tailEnd/>
          </a:ln>
        </p:spPr>
      </p:pic>
      <p:sp>
        <p:nvSpPr>
          <p:cNvPr id="5" name="TextBox 4"/>
          <p:cNvSpPr txBox="1"/>
          <p:nvPr/>
        </p:nvSpPr>
        <p:spPr>
          <a:xfrm>
            <a:off x="2438400" y="533400"/>
            <a:ext cx="6553200" cy="461665"/>
          </a:xfrm>
          <a:prstGeom prst="rect">
            <a:avLst/>
          </a:prstGeom>
          <a:noFill/>
        </p:spPr>
        <p:txBody>
          <a:bodyPr wrap="square" rtlCol="0">
            <a:spAutoFit/>
          </a:bodyPr>
          <a:lstStyle/>
          <a:p>
            <a:r>
              <a:rPr lang="en-US" sz="2400" b="1" dirty="0" smtClean="0"/>
              <a:t>Henry VIII, King of England from 1509-1547</a:t>
            </a:r>
            <a:endParaRPr lang="en-US" sz="2400" b="1" dirty="0"/>
          </a:p>
        </p:txBody>
      </p:sp>
      <p:sp>
        <p:nvSpPr>
          <p:cNvPr id="6" name="TextBox 5"/>
          <p:cNvSpPr txBox="1"/>
          <p:nvPr/>
        </p:nvSpPr>
        <p:spPr>
          <a:xfrm>
            <a:off x="2286000" y="1066800"/>
            <a:ext cx="6858000" cy="5786199"/>
          </a:xfrm>
          <a:prstGeom prst="rect">
            <a:avLst/>
          </a:prstGeom>
          <a:noFill/>
        </p:spPr>
        <p:txBody>
          <a:bodyPr wrap="square" rtlCol="0">
            <a:spAutoFit/>
          </a:bodyPr>
          <a:lstStyle/>
          <a:p>
            <a:pPr>
              <a:buFont typeface="Arial" pitchFamily="34" charset="0"/>
              <a:buChar char="•"/>
            </a:pPr>
            <a:r>
              <a:rPr lang="en-US" sz="3200" b="1" u="sng" dirty="0" smtClean="0"/>
              <a:t>Henry wants an heir; must be a SON</a:t>
            </a:r>
          </a:p>
          <a:p>
            <a:pPr>
              <a:buFont typeface="Arial" pitchFamily="34" charset="0"/>
              <a:buChar char="•"/>
            </a:pPr>
            <a:r>
              <a:rPr lang="en-US" sz="3200" dirty="0" smtClean="0"/>
              <a:t>Henry is forced to marry his older brother’s girlfriend; they are both CATHOLIC – they only have 1 child – a daughter; MARY</a:t>
            </a:r>
          </a:p>
          <a:p>
            <a:pPr>
              <a:buFont typeface="Arial" pitchFamily="34" charset="0"/>
              <a:buChar char="•"/>
            </a:pPr>
            <a:r>
              <a:rPr lang="en-US" sz="3200" b="1" u="sng" dirty="0" smtClean="0"/>
              <a:t>Henry wants a DIVORCE; no divorce in Catholicism – calls Parliament into session asks them to pass a set of laws to end the Pope’s power in England. This is called the Reformation Parliament</a:t>
            </a:r>
            <a:r>
              <a:rPr lang="en-US" sz="3200" b="1" u="sng" dirty="0"/>
              <a:t> </a:t>
            </a:r>
            <a:r>
              <a:rPr lang="en-US" sz="3200" b="1" u="sng" dirty="0" smtClean="0"/>
              <a:t>(Eng Ref)</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2000" cy="6858000"/>
          </a:xfrm>
        </p:spPr>
        <p:txBody>
          <a:bodyPr vert="vert270">
            <a:noAutofit/>
          </a:bodyPr>
          <a:lstStyle/>
          <a:p>
            <a:r>
              <a:rPr lang="en-US" sz="4800" b="1" dirty="0" smtClean="0"/>
              <a:t>HENRY’S WIVES</a:t>
            </a:r>
            <a:endParaRPr lang="en-US" sz="4800" b="1" dirty="0"/>
          </a:p>
        </p:txBody>
      </p:sp>
      <p:pic>
        <p:nvPicPr>
          <p:cNvPr id="2054" name="Picture 6" descr="http://www.britroyals.com/images/henry8_wives.jpg"/>
          <p:cNvPicPr>
            <a:picLocks noChangeAspect="1" noChangeArrowheads="1"/>
          </p:cNvPicPr>
          <p:nvPr/>
        </p:nvPicPr>
        <p:blipFill>
          <a:blip r:embed="rId2" cstate="print"/>
          <a:srcRect/>
          <a:stretch>
            <a:fillRect/>
          </a:stretch>
        </p:blipFill>
        <p:spPr bwMode="auto">
          <a:xfrm>
            <a:off x="914400" y="-101603"/>
            <a:ext cx="8229600" cy="695960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dirty="0" smtClean="0"/>
              <a:t>Catherine – married 24yrs, births MARY I in 1516 (aka Bloody Mary)</a:t>
            </a:r>
          </a:p>
          <a:p>
            <a:r>
              <a:rPr lang="en-US" sz="3600" dirty="0" smtClean="0"/>
              <a:t>Ann – births Elizabeth I, 1533 (aka Virgin Queen); executed in 1536</a:t>
            </a:r>
          </a:p>
          <a:p>
            <a:r>
              <a:rPr lang="en-US" sz="3600" dirty="0" smtClean="0"/>
              <a:t>Jane – births Edward VI, 1537; dies in birth</a:t>
            </a:r>
          </a:p>
          <a:p>
            <a:r>
              <a:rPr lang="en-US" sz="3600" dirty="0" smtClean="0"/>
              <a:t>Henry dies at the age of 55 from syphilis (venereal disease) and cirrhosis (liver disease)</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u="sng" dirty="0" smtClean="0"/>
              <a:t>Elizabeth I</a:t>
            </a:r>
            <a:r>
              <a:rPr lang="en-US" u="sng" dirty="0" smtClean="0"/>
              <a:t> </a:t>
            </a:r>
            <a:r>
              <a:rPr lang="en-US" sz="2000" b="1" u="sng" dirty="0" smtClean="0"/>
              <a:t>(role in English Reformation)</a:t>
            </a:r>
            <a:endParaRPr lang="en-US" b="1" u="sng" dirty="0"/>
          </a:p>
        </p:txBody>
      </p:sp>
      <p:sp>
        <p:nvSpPr>
          <p:cNvPr id="3" name="Content Placeholder 2"/>
          <p:cNvSpPr>
            <a:spLocks noGrp="1"/>
          </p:cNvSpPr>
          <p:nvPr>
            <p:ph idx="1"/>
          </p:nvPr>
        </p:nvSpPr>
        <p:spPr>
          <a:xfrm>
            <a:off x="0" y="990600"/>
            <a:ext cx="9144000" cy="5867400"/>
          </a:xfrm>
        </p:spPr>
        <p:txBody>
          <a:bodyPr>
            <a:normAutofit fontScale="92500" lnSpcReduction="10000"/>
          </a:bodyPr>
          <a:lstStyle/>
          <a:p>
            <a:r>
              <a:rPr lang="en-US" sz="4000" dirty="0" smtClean="0"/>
              <a:t>Edward VI – becomes king at the age      of 9; rules for 6 years (sickly)             [protestant]</a:t>
            </a:r>
          </a:p>
          <a:p>
            <a:r>
              <a:rPr lang="en-US" sz="4000" dirty="0" smtClean="0"/>
              <a:t>Mary I – comes to the throne in 1553 – restores Catholic Church – persecutes Protestants; marries Philip II of Spain</a:t>
            </a:r>
          </a:p>
          <a:p>
            <a:r>
              <a:rPr lang="en-US" sz="4000" b="1" u="sng" dirty="0" smtClean="0"/>
              <a:t>Elizabeth I </a:t>
            </a:r>
            <a:r>
              <a:rPr lang="en-US" sz="4000" b="1" dirty="0" smtClean="0"/>
              <a:t>– </a:t>
            </a:r>
            <a:r>
              <a:rPr lang="en-US" sz="4000" dirty="0" smtClean="0"/>
              <a:t>comes to the throne in 1558 –</a:t>
            </a:r>
            <a:r>
              <a:rPr lang="en-US" sz="4000" b="1" dirty="0" smtClean="0"/>
              <a:t> </a:t>
            </a:r>
            <a:r>
              <a:rPr lang="en-US" sz="4000" b="1" u="sng" dirty="0" smtClean="0"/>
              <a:t>restores Protestant Church – halts all religious persecution; sets up the Church of England or the Anglican Church; Greatest Monarch in British history</a:t>
            </a:r>
          </a:p>
          <a:p>
            <a:endParaRPr lang="en-US" dirty="0" smtClean="0"/>
          </a:p>
          <a:p>
            <a:endParaRPr lang="en-US" dirty="0"/>
          </a:p>
        </p:txBody>
      </p:sp>
      <p:pic>
        <p:nvPicPr>
          <p:cNvPr id="4" name="Picture 4" descr="453px-Elizabeth_I_of_England_-_coronation_portrait.jpg"/>
          <p:cNvPicPr>
            <a:picLocks noChangeAspect="1"/>
          </p:cNvPicPr>
          <p:nvPr/>
        </p:nvPicPr>
        <p:blipFill>
          <a:blip r:embed="rId2" cstate="print"/>
          <a:srcRect/>
          <a:stretch>
            <a:fillRect/>
          </a:stretch>
        </p:blipFill>
        <p:spPr bwMode="auto">
          <a:xfrm>
            <a:off x="7467600" y="0"/>
            <a:ext cx="1676400" cy="2216444"/>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“CARD ME” Quiz</a:t>
            </a:r>
            <a:endParaRPr lang="en-US" b="1" dirty="0"/>
          </a:p>
        </p:txBody>
      </p:sp>
      <p:sp>
        <p:nvSpPr>
          <p:cNvPr id="3" name="Content Placeholder 2"/>
          <p:cNvSpPr>
            <a:spLocks noGrp="1"/>
          </p:cNvSpPr>
          <p:nvPr>
            <p:ph idx="1"/>
          </p:nvPr>
        </p:nvSpPr>
        <p:spPr>
          <a:xfrm>
            <a:off x="0" y="838200"/>
            <a:ext cx="9144000" cy="6019800"/>
          </a:xfrm>
        </p:spPr>
        <p:txBody>
          <a:bodyPr>
            <a:noAutofit/>
          </a:bodyPr>
          <a:lstStyle/>
          <a:p>
            <a:pPr marL="514350" indent="-514350">
              <a:buAutoNum type="arabicPeriod"/>
            </a:pPr>
            <a:r>
              <a:rPr lang="en-US" sz="3300" dirty="0" smtClean="0"/>
              <a:t>The MAJOR impact of the PRINTING PRESS was the rise of ___________________.</a:t>
            </a:r>
          </a:p>
          <a:p>
            <a:pPr marL="514350" indent="-514350">
              <a:buAutoNum type="arabicPeriod"/>
            </a:pPr>
            <a:r>
              <a:rPr lang="en-US" sz="3300" dirty="0" smtClean="0"/>
              <a:t>Martin Luther started the Protestant Reformation by nailing his ___ ______ to the door of his church. </a:t>
            </a:r>
          </a:p>
          <a:p>
            <a:pPr marL="514350" indent="-514350">
              <a:buAutoNum type="arabicPeriod"/>
            </a:pPr>
            <a:r>
              <a:rPr lang="en-US" sz="3300" dirty="0" smtClean="0"/>
              <a:t>The ________ _________ is the Catholic Church’s response to the Protestant Reformation. </a:t>
            </a:r>
          </a:p>
          <a:p>
            <a:pPr marL="514350" indent="-514350">
              <a:buAutoNum type="arabicPeriod"/>
            </a:pPr>
            <a:r>
              <a:rPr lang="en-US" sz="3300" dirty="0" smtClean="0"/>
              <a:t>Henry VIII started the English Reformation because he wanted a _____________. </a:t>
            </a:r>
          </a:p>
          <a:p>
            <a:pPr marL="514350" indent="-514350">
              <a:buAutoNum type="arabicPeriod"/>
            </a:pPr>
            <a:r>
              <a:rPr lang="en-US" sz="3300" dirty="0" smtClean="0"/>
              <a:t>Elizabeth I sets up the Church of ___________.</a:t>
            </a:r>
          </a:p>
          <a:p>
            <a:pPr marL="514350" indent="-514350">
              <a:buAutoNum type="arabicPeriod"/>
            </a:pPr>
            <a:endParaRPr lang="en-US" sz="3300" dirty="0"/>
          </a:p>
        </p:txBody>
      </p:sp>
    </p:spTree>
    <p:extLst>
      <p:ext uri="{BB962C8B-B14F-4D97-AF65-F5344CB8AC3E}">
        <p14:creationId xmlns:p14="http://schemas.microsoft.com/office/powerpoint/2010/main" val="269874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b="1" dirty="0" smtClean="0"/>
              <a:t>Causes of Protestant Reformation</a:t>
            </a:r>
            <a:endParaRPr lang="en-US" b="1" dirty="0"/>
          </a:p>
        </p:txBody>
      </p:sp>
      <p:sp>
        <p:nvSpPr>
          <p:cNvPr id="3" name="Content Placeholder 2"/>
          <p:cNvSpPr>
            <a:spLocks noGrp="1"/>
          </p:cNvSpPr>
          <p:nvPr>
            <p:ph idx="1"/>
          </p:nvPr>
        </p:nvSpPr>
        <p:spPr>
          <a:xfrm>
            <a:off x="0" y="1143000"/>
            <a:ext cx="9144000" cy="6477000"/>
          </a:xfrm>
        </p:spPr>
        <p:txBody>
          <a:bodyPr>
            <a:normAutofit/>
          </a:bodyPr>
          <a:lstStyle/>
          <a:p>
            <a:pPr marL="514350" indent="-514350">
              <a:buAutoNum type="arabicPeriod"/>
            </a:pPr>
            <a:r>
              <a:rPr lang="en-US" sz="4000" b="1" u="sng" dirty="0" smtClean="0"/>
              <a:t>HUMANISM has people questioning the church because of questionable activities</a:t>
            </a:r>
          </a:p>
          <a:p>
            <a:pPr marL="914400" lvl="1" indent="-514350"/>
            <a:r>
              <a:rPr lang="en-US" sz="2800" dirty="0" smtClean="0"/>
              <a:t>Popes who ruled during renaissance focused on personal pleasure and wars</a:t>
            </a:r>
          </a:p>
          <a:p>
            <a:pPr marL="914400" lvl="1" indent="-514350"/>
            <a:r>
              <a:rPr lang="en-US" dirty="0" smtClean="0"/>
              <a:t>Church members fathered children and some married</a:t>
            </a:r>
          </a:p>
          <a:p>
            <a:pPr marL="914400" lvl="1" indent="-514350"/>
            <a:r>
              <a:rPr lang="en-US" dirty="0" smtClean="0"/>
              <a:t>Many priests were poorly educated</a:t>
            </a:r>
          </a:p>
          <a:p>
            <a:pPr marL="914400" lvl="1" indent="-514350"/>
            <a:r>
              <a:rPr lang="en-US" sz="2800" dirty="0" smtClean="0"/>
              <a:t>Some drank to excess and gambled</a:t>
            </a:r>
          </a:p>
          <a:p>
            <a:pPr marL="914400" lvl="1" indent="-514350"/>
            <a:endParaRPr lang="en-US" sz="2800" dirty="0" smtClean="0"/>
          </a:p>
          <a:p>
            <a:pPr marL="514350" indent="-514350">
              <a:buNone/>
            </a:pPr>
            <a:endParaRPr lang="en-US" sz="40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b="1" dirty="0" smtClean="0"/>
              <a:t>Causes of Protestant Reformation </a:t>
            </a:r>
            <a:r>
              <a:rPr lang="en-US" sz="3100" b="1" dirty="0" smtClean="0"/>
              <a:t>cont. </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a:buNone/>
            </a:pPr>
            <a:r>
              <a:rPr lang="en-US" dirty="0" smtClean="0"/>
              <a:t>2. </a:t>
            </a:r>
            <a:r>
              <a:rPr lang="en-US" b="1" u="sng" dirty="0" smtClean="0"/>
              <a:t>PRINTING PRESS helps to spread critical ideas about the church</a:t>
            </a:r>
          </a:p>
          <a:p>
            <a:pPr lvl="1"/>
            <a:r>
              <a:rPr lang="en-US" dirty="0" smtClean="0"/>
              <a:t> Chinese block printing arrives in Europe in 13</a:t>
            </a:r>
            <a:r>
              <a:rPr lang="en-US" baseline="30000" dirty="0" smtClean="0"/>
              <a:t>th</a:t>
            </a:r>
            <a:r>
              <a:rPr lang="en-US" dirty="0" smtClean="0"/>
              <a:t> century</a:t>
            </a:r>
          </a:p>
          <a:p>
            <a:pPr lvl="1"/>
            <a:r>
              <a:rPr lang="en-US" b="1" u="sng" dirty="0" smtClean="0"/>
              <a:t>1440, Johann Gutenberg, German printer, creates</a:t>
            </a:r>
            <a:r>
              <a:rPr lang="en-US" u="sng" dirty="0" smtClean="0"/>
              <a:t> </a:t>
            </a:r>
            <a:r>
              <a:rPr lang="en-US" dirty="0" smtClean="0"/>
              <a:t>from several technologies – </a:t>
            </a:r>
            <a:r>
              <a:rPr lang="en-US" b="1" u="sng" dirty="0" smtClean="0"/>
              <a:t>the moveable type printing press</a:t>
            </a:r>
          </a:p>
          <a:p>
            <a:pPr lvl="1"/>
            <a:r>
              <a:rPr lang="en-US" b="1" u="sng" dirty="0" smtClean="0"/>
              <a:t>It CHANGES Europe by satisfying the Renaissance demand for knowledge and information through books.</a:t>
            </a:r>
          </a:p>
          <a:p>
            <a:pPr lvl="1"/>
            <a:r>
              <a:rPr lang="en-US" b="1" u="sng" dirty="0" smtClean="0"/>
              <a:t>first book printed is the bible.</a:t>
            </a:r>
            <a:r>
              <a:rPr lang="en-US" b="1" dirty="0" smtClean="0"/>
              <a:t> </a:t>
            </a:r>
          </a:p>
          <a:p>
            <a:pPr lvl="1"/>
            <a:r>
              <a:rPr lang="en-US" dirty="0" smtClean="0"/>
              <a:t>Books are now cheap enough that many people could buy them</a:t>
            </a:r>
            <a:endParaRPr lang="en-US" u="sng" dirty="0" smtClean="0"/>
          </a:p>
          <a:p>
            <a:pPr lvl="1"/>
            <a:r>
              <a:rPr lang="en-US" b="1" u="sng" dirty="0" smtClean="0"/>
              <a:t>EFFECT – rise of literacy, increased desire for learning, creates discoveries, questioning of politics &amp; religion</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b="1" dirty="0" smtClean="0"/>
              <a:t>Causes of Protestant Reformation </a:t>
            </a:r>
            <a:r>
              <a:rPr lang="en-US" sz="3600" dirty="0" smtClean="0"/>
              <a:t>cont.</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a:buNone/>
            </a:pPr>
            <a:r>
              <a:rPr lang="en-US" sz="3600" b="1" u="sng" dirty="0" smtClean="0"/>
              <a:t>3. People didn’t like the sale of indulgences </a:t>
            </a:r>
          </a:p>
          <a:p>
            <a:pPr lvl="1"/>
            <a:r>
              <a:rPr lang="en-US" sz="3200" dirty="0" smtClean="0"/>
              <a:t>An indulgence is a pardon of a sin in which the sinner must perform the penalty given by the priest as a way of forgiveness</a:t>
            </a:r>
          </a:p>
          <a:p>
            <a:pPr lvl="1"/>
            <a:r>
              <a:rPr lang="en-US" sz="3200" b="1" u="sng" dirty="0" smtClean="0"/>
              <a:t>priest named Tetzel was raising money to rebuild St. Peter’s Cathedral in Rome. Tetzel “sold” indulgences or let people “buy” their way into heaven. </a:t>
            </a:r>
          </a:p>
          <a:p>
            <a:pPr lvl="1"/>
            <a:r>
              <a:rPr lang="en-US" sz="3200" dirty="0" smtClean="0"/>
              <a:t>A monk and a teacher thought this practice was wrong and tried to change it. </a:t>
            </a:r>
          </a:p>
          <a:p>
            <a:pPr lvl="1"/>
            <a:endParaRPr lang="en-US" dirty="0" smtClean="0"/>
          </a:p>
          <a:p>
            <a:pPr lvl="1">
              <a:buNone/>
            </a:pP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1143000"/>
          </a:xfrm>
        </p:spPr>
        <p:txBody>
          <a:bodyPr/>
          <a:lstStyle/>
          <a:p>
            <a:r>
              <a:rPr lang="en-US" sz="4800" b="1" u="sng" dirty="0" smtClean="0"/>
              <a:t>Martin Luther</a:t>
            </a:r>
            <a:endParaRPr lang="en-US" b="1" u="sng" dirty="0"/>
          </a:p>
        </p:txBody>
      </p:sp>
      <p:sp>
        <p:nvSpPr>
          <p:cNvPr id="4" name="Rectangle 3"/>
          <p:cNvSpPr/>
          <p:nvPr/>
        </p:nvSpPr>
        <p:spPr>
          <a:xfrm>
            <a:off x="2514600" y="1143000"/>
            <a:ext cx="6629400" cy="1077218"/>
          </a:xfrm>
          <a:prstGeom prst="rect">
            <a:avLst/>
          </a:prstGeom>
        </p:spPr>
        <p:txBody>
          <a:bodyPr wrap="square">
            <a:spAutoFit/>
          </a:bodyPr>
          <a:lstStyle/>
          <a:p>
            <a:r>
              <a:rPr lang="en-US" sz="3200" b="1" u="sng" dirty="0" smtClean="0">
                <a:latin typeface="+mj-lt"/>
                <a:cs typeface="Arial" pitchFamily="34" charset="0"/>
              </a:rPr>
              <a:t>monk and teacher who didn’t like Tetzel selling indulgences</a:t>
            </a:r>
          </a:p>
        </p:txBody>
      </p:sp>
      <p:pic>
        <p:nvPicPr>
          <p:cNvPr id="5" name="Content Placeholder 3" descr="martinluther.jpg"/>
          <p:cNvPicPr>
            <a:picLocks noGrp="1" noChangeAspect="1"/>
          </p:cNvPicPr>
          <p:nvPr>
            <p:ph idx="1"/>
          </p:nvPr>
        </p:nvPicPr>
        <p:blipFill>
          <a:blip r:embed="rId2" cstate="print"/>
          <a:srcRect/>
          <a:stretch>
            <a:fillRect/>
          </a:stretch>
        </p:blipFill>
        <p:spPr>
          <a:xfrm>
            <a:off x="0" y="0"/>
            <a:ext cx="2514600" cy="2533090"/>
          </a:xfrm>
        </p:spPr>
      </p:pic>
      <p:sp>
        <p:nvSpPr>
          <p:cNvPr id="7" name="TextBox 6"/>
          <p:cNvSpPr txBox="1"/>
          <p:nvPr/>
        </p:nvSpPr>
        <p:spPr>
          <a:xfrm>
            <a:off x="0" y="2362200"/>
            <a:ext cx="9144000" cy="4462760"/>
          </a:xfrm>
          <a:prstGeom prst="rect">
            <a:avLst/>
          </a:prstGeom>
          <a:noFill/>
        </p:spPr>
        <p:txBody>
          <a:bodyPr wrap="square" rtlCol="0">
            <a:spAutoFit/>
          </a:bodyPr>
          <a:lstStyle/>
          <a:p>
            <a:r>
              <a:rPr lang="en-US" sz="3200" b="1" u="sng" dirty="0" smtClean="0"/>
              <a:t>protested by writing the “95 Theses;” statements about problems within the church &amp; then nailed it to the doors of his church to invite scholars to debate him </a:t>
            </a:r>
          </a:p>
          <a:p>
            <a:endParaRPr lang="en-US" sz="3200" b="1" dirty="0"/>
          </a:p>
          <a:p>
            <a:r>
              <a:rPr lang="en-US" sz="3200" dirty="0" smtClean="0"/>
              <a:t>Someone </a:t>
            </a:r>
            <a:r>
              <a:rPr lang="en-US" sz="3200" dirty="0" smtClean="0"/>
              <a:t>copied </a:t>
            </a:r>
            <a:r>
              <a:rPr lang="en-US" sz="3200" dirty="0" smtClean="0"/>
              <a:t>these statements and </a:t>
            </a:r>
            <a:r>
              <a:rPr lang="en-US" sz="3200" dirty="0" smtClean="0"/>
              <a:t>took them </a:t>
            </a:r>
            <a:r>
              <a:rPr lang="en-US" sz="3200" dirty="0" smtClean="0"/>
              <a:t>to a printer – he becomes known all over Germany</a:t>
            </a:r>
          </a:p>
          <a:p>
            <a:endParaRPr lang="en-US" sz="3200" b="1" dirty="0" smtClean="0"/>
          </a:p>
          <a:p>
            <a:endParaRPr lang="en-US"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b="1" u="sng" dirty="0" smtClean="0"/>
              <a:t>Martin Luther’s Ideas</a:t>
            </a:r>
            <a:endParaRPr lang="en-US" b="1" dirty="0"/>
          </a:p>
        </p:txBody>
      </p:sp>
      <p:sp>
        <p:nvSpPr>
          <p:cNvPr id="3" name="Content Placeholder 2"/>
          <p:cNvSpPr>
            <a:spLocks noGrp="1"/>
          </p:cNvSpPr>
          <p:nvPr>
            <p:ph idx="1"/>
          </p:nvPr>
        </p:nvSpPr>
        <p:spPr>
          <a:xfrm>
            <a:off x="0" y="1066800"/>
            <a:ext cx="9144000" cy="5791200"/>
          </a:xfrm>
        </p:spPr>
        <p:txBody>
          <a:bodyPr>
            <a:normAutofit/>
          </a:bodyPr>
          <a:lstStyle/>
          <a:p>
            <a:pPr>
              <a:buNone/>
            </a:pPr>
            <a:r>
              <a:rPr lang="en-US" dirty="0" smtClean="0"/>
              <a:t>1</a:t>
            </a:r>
            <a:r>
              <a:rPr lang="en-US" u="sng" dirty="0" smtClean="0"/>
              <a:t>. </a:t>
            </a:r>
            <a:r>
              <a:rPr lang="en-US" sz="4400" b="1" u="sng" dirty="0" smtClean="0"/>
              <a:t>people win salvation only by faith in God’s gift of forgiveness</a:t>
            </a:r>
          </a:p>
          <a:p>
            <a:pPr>
              <a:buNone/>
            </a:pPr>
            <a:r>
              <a:rPr lang="en-US" sz="4400" b="1" u="sng" dirty="0" smtClean="0"/>
              <a:t>2. All church teaching should be based on the words of Bible</a:t>
            </a:r>
          </a:p>
          <a:p>
            <a:pPr>
              <a:buNone/>
            </a:pPr>
            <a:r>
              <a:rPr lang="en-US" sz="4400" b="1" u="sng" dirty="0" smtClean="0"/>
              <a:t>3. All people of faith were equal – people do not need the</a:t>
            </a:r>
            <a:r>
              <a:rPr lang="en-US" sz="4400" b="1" dirty="0" smtClean="0"/>
              <a:t> </a:t>
            </a:r>
            <a:r>
              <a:rPr lang="en-US" sz="4400" b="1" u="sng" dirty="0" smtClean="0"/>
              <a:t>priests to interpret the Bible for them</a:t>
            </a:r>
            <a:endParaRPr lang="en-US" sz="4400" b="1"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7" y="18197"/>
            <a:ext cx="9144000" cy="1143000"/>
          </a:xfrm>
        </p:spPr>
        <p:txBody>
          <a:bodyPr>
            <a:normAutofit/>
          </a:bodyPr>
          <a:lstStyle/>
          <a:p>
            <a:r>
              <a:rPr lang="en-US" b="1" dirty="0" smtClean="0"/>
              <a:t>Martin Luther &amp; Martin Luther King</a:t>
            </a:r>
            <a:endParaRPr lang="en-US" b="1" dirty="0"/>
          </a:p>
        </p:txBody>
      </p:sp>
      <p:sp>
        <p:nvSpPr>
          <p:cNvPr id="3" name="Content Placeholder 2"/>
          <p:cNvSpPr>
            <a:spLocks noGrp="1"/>
          </p:cNvSpPr>
          <p:nvPr>
            <p:ph idx="1"/>
          </p:nvPr>
        </p:nvSpPr>
        <p:spPr>
          <a:xfrm>
            <a:off x="0" y="1161198"/>
            <a:ext cx="9144000" cy="5696802"/>
          </a:xfrm>
        </p:spPr>
        <p:txBody>
          <a:bodyPr>
            <a:normAutofit fontScale="92500" lnSpcReduction="10000"/>
          </a:bodyPr>
          <a:lstStyle/>
          <a:p>
            <a:pPr lvl="1"/>
            <a:r>
              <a:rPr lang="en-US" dirty="0" smtClean="0"/>
              <a:t>They shared </a:t>
            </a:r>
            <a:r>
              <a:rPr lang="en-US" dirty="0"/>
              <a:t>much more than a name. They </a:t>
            </a:r>
            <a:r>
              <a:rPr lang="en-US" u="sng" dirty="0"/>
              <a:t>both changed the worlds they lived in</a:t>
            </a:r>
            <a:r>
              <a:rPr lang="en-US" dirty="0"/>
              <a:t>, many would argue for the better. They were reformers and leaders and they were men of faith</a:t>
            </a:r>
            <a:r>
              <a:rPr lang="en-US" dirty="0" smtClean="0"/>
              <a:t>.</a:t>
            </a:r>
          </a:p>
          <a:p>
            <a:pPr lvl="1"/>
            <a:r>
              <a:rPr lang="en-US" dirty="0"/>
              <a:t>In fact, Martin Luther King was a minister in the Baptist Church, </a:t>
            </a:r>
            <a:r>
              <a:rPr lang="en-US" u="sng" dirty="0"/>
              <a:t>one of the strands of Christianity derived from the Protestant faith, the very faith Martin Luther is credited with </a:t>
            </a:r>
            <a:r>
              <a:rPr lang="en-US" u="sng" dirty="0" smtClean="0"/>
              <a:t>inspiring.</a:t>
            </a:r>
          </a:p>
          <a:p>
            <a:pPr lvl="1"/>
            <a:r>
              <a:rPr lang="en-US" dirty="0" smtClean="0"/>
              <a:t>Indeed</a:t>
            </a:r>
            <a:r>
              <a:rPr lang="en-US" dirty="0"/>
              <a:t>, Martin Luther King was born Michael King in 1929, it was as a teenager </a:t>
            </a:r>
            <a:r>
              <a:rPr lang="en-US" u="sng" dirty="0"/>
              <a:t>he chose to change his name to Martin Luther King Jr, after his father the preacher</a:t>
            </a:r>
            <a:r>
              <a:rPr lang="en-US" u="sng" dirty="0" smtClean="0"/>
              <a:t>.</a:t>
            </a:r>
          </a:p>
          <a:p>
            <a:pPr lvl="1"/>
            <a:r>
              <a:rPr lang="en-US" dirty="0"/>
              <a:t>A single issue for each of them was to spark their lifelong battles for reform. For Martin Luther, the Catholic monk, it was his parishioners buying indulgences, purchasing their salvation to fill Rome's coffers.</a:t>
            </a:r>
            <a:endParaRPr lang="en-US" dirty="0"/>
          </a:p>
        </p:txBody>
      </p:sp>
    </p:spTree>
    <p:extLst>
      <p:ext uri="{BB962C8B-B14F-4D97-AF65-F5344CB8AC3E}">
        <p14:creationId xmlns:p14="http://schemas.microsoft.com/office/powerpoint/2010/main" val="1496202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lgn="l"/>
            <a:r>
              <a:rPr lang="en-US" sz="4800" b="1" u="sng" dirty="0" smtClean="0"/>
              <a:t>Reformation = RELIGIOUS CHANGE</a:t>
            </a:r>
            <a:endParaRPr lang="en-US" sz="4800" b="1" u="sng" dirty="0"/>
          </a:p>
        </p:txBody>
      </p:sp>
      <p:pic>
        <p:nvPicPr>
          <p:cNvPr id="4" name="Picture 2" descr="F:\my scanned pictures and maps\graphic organizers\reformation church organization.jpg"/>
          <p:cNvPicPr>
            <a:picLocks noChangeAspect="1" noChangeArrowheads="1"/>
          </p:cNvPicPr>
          <p:nvPr/>
        </p:nvPicPr>
        <p:blipFill>
          <a:blip r:embed="rId2" cstate="print"/>
          <a:srcRect/>
          <a:stretch>
            <a:fillRect/>
          </a:stretch>
        </p:blipFill>
        <p:spPr bwMode="auto">
          <a:xfrm>
            <a:off x="914400" y="762000"/>
            <a:ext cx="7239000" cy="625871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t>John CALVIN</a:t>
            </a:r>
            <a:endParaRPr lang="en-US" b="1" u="sng" dirty="0"/>
          </a:p>
        </p:txBody>
      </p:sp>
      <p:sp>
        <p:nvSpPr>
          <p:cNvPr id="3" name="Content Placeholder 2"/>
          <p:cNvSpPr>
            <a:spLocks noGrp="1"/>
          </p:cNvSpPr>
          <p:nvPr>
            <p:ph idx="1"/>
          </p:nvPr>
        </p:nvSpPr>
        <p:spPr>
          <a:xfrm>
            <a:off x="0" y="990600"/>
            <a:ext cx="9144000" cy="5867400"/>
          </a:xfrm>
        </p:spPr>
        <p:txBody>
          <a:bodyPr>
            <a:noAutofit/>
          </a:bodyPr>
          <a:lstStyle/>
          <a:p>
            <a:r>
              <a:rPr lang="en-US" sz="4400" b="1" u="sng" dirty="0" smtClean="0"/>
              <a:t>Continues the teachings of Martin Luther but with some differences:</a:t>
            </a:r>
          </a:p>
          <a:p>
            <a:pPr lvl="1"/>
            <a:r>
              <a:rPr lang="en-US" sz="4000" b="1" u="sng" dirty="0" smtClean="0"/>
              <a:t>Men and women are sinful by nature</a:t>
            </a:r>
          </a:p>
          <a:p>
            <a:pPr lvl="1"/>
            <a:r>
              <a:rPr lang="en-US" sz="4000" b="1" u="sng" dirty="0" smtClean="0"/>
              <a:t>God chooses the “elect” to save and God who will be saved--“predestination”</a:t>
            </a:r>
            <a:endParaRPr lang="en-US" sz="4000" b="1" u="sn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980</Words>
  <Application>Microsoft Office PowerPoint</Application>
  <PresentationFormat>On-screen Show (4:3)</PresentationFormat>
  <Paragraphs>71</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The RENAISSANCE/REFORMATION </vt:lpstr>
      <vt:lpstr>Causes of Protestant Reformation</vt:lpstr>
      <vt:lpstr>Causes of Protestant Reformation cont. </vt:lpstr>
      <vt:lpstr>Causes of Protestant Reformation cont.</vt:lpstr>
      <vt:lpstr>Martin Luther</vt:lpstr>
      <vt:lpstr>Martin Luther’s Ideas</vt:lpstr>
      <vt:lpstr>Martin Luther &amp; Martin Luther King</vt:lpstr>
      <vt:lpstr>Reformation = RELIGIOUS CHANGE</vt:lpstr>
      <vt:lpstr>John CALVIN</vt:lpstr>
      <vt:lpstr>PowerPoint Presentation</vt:lpstr>
      <vt:lpstr>Henry VIII and the English Reformation,  </vt:lpstr>
      <vt:lpstr>HENRY’S WIVES</vt:lpstr>
      <vt:lpstr>PowerPoint Presentation</vt:lpstr>
      <vt:lpstr>Elizabeth I (role in English Reformation)</vt:lpstr>
      <vt:lpstr>“CARD ME” Quiz</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RENAISSANCE/REFORMATION </dc:title>
  <dc:creator>Jessica</dc:creator>
  <cp:lastModifiedBy>Lisa K. Cheatham</cp:lastModifiedBy>
  <cp:revision>10</cp:revision>
  <dcterms:created xsi:type="dcterms:W3CDTF">2011-08-15T23:20:56Z</dcterms:created>
  <dcterms:modified xsi:type="dcterms:W3CDTF">2014-12-07T23:58:01Z</dcterms:modified>
</cp:coreProperties>
</file>