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9A61-D2A2-4028-99E0-2ED0DE4828F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B22D-3294-45EE-AFB7-1711BFC90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ed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ortrait_of_Niccol%C3%B2_Machiavelli_by_Santi_di_Tito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RENAISSANCE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Mona Lisa</a:t>
            </a:r>
            <a:endParaRPr lang="en-US" dirty="0"/>
          </a:p>
        </p:txBody>
      </p:sp>
      <p:pic>
        <p:nvPicPr>
          <p:cNvPr id="4" name="Content Placeholder 3" descr="da-vinci-leonardo-mona-li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457200"/>
            <a:ext cx="4343400" cy="6100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Last Supper</a:t>
            </a:r>
            <a:endParaRPr lang="en-US" b="1" dirty="0"/>
          </a:p>
        </p:txBody>
      </p:sp>
      <p:pic>
        <p:nvPicPr>
          <p:cNvPr id="4" name="Content Placeholder 3" descr="leonardo4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40906" y="1600200"/>
            <a:ext cx="9184906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Scientific Achievements of </a:t>
            </a:r>
            <a:r>
              <a:rPr lang="en-US" b="1" dirty="0" err="1" smtClean="0"/>
              <a:t>da</a:t>
            </a:r>
            <a:r>
              <a:rPr lang="en-US" b="1" dirty="0" smtClean="0"/>
              <a:t> Vinci</a:t>
            </a:r>
            <a:endParaRPr lang="en-US" b="1" dirty="0"/>
          </a:p>
        </p:txBody>
      </p:sp>
      <p:pic>
        <p:nvPicPr>
          <p:cNvPr id="4" name="Picture 5" descr="Leonardo-elic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95400"/>
            <a:ext cx="4038600" cy="4788941"/>
          </a:xfrm>
        </p:spPr>
      </p:pic>
      <p:pic>
        <p:nvPicPr>
          <p:cNvPr id="5" name="Content Placeholder 3" descr="da-vinci-leonardo-proportions-of-the-human-figu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990600"/>
            <a:ext cx="4172373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Michelangelo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greatest artists</a:t>
            </a:r>
          </a:p>
          <a:p>
            <a:pPr>
              <a:buFont typeface="Wingdings 2" pitchFamily="18" charset="2"/>
              <a:buNone/>
            </a:pPr>
            <a:r>
              <a:rPr lang="en-US" sz="3600" b="1" dirty="0" smtClean="0"/>
              <a:t>    of the period</a:t>
            </a:r>
          </a:p>
          <a:p>
            <a:r>
              <a:rPr lang="en-US" sz="3600" b="1" dirty="0" smtClean="0"/>
              <a:t>excelled in architecture, art </a:t>
            </a:r>
          </a:p>
          <a:p>
            <a:pPr>
              <a:buFont typeface="Wingdings 2" pitchFamily="18" charset="2"/>
              <a:buNone/>
            </a:pPr>
            <a:r>
              <a:rPr lang="en-US" sz="3600" b="1" dirty="0" smtClean="0"/>
              <a:t>   and sculpture</a:t>
            </a:r>
          </a:p>
          <a:p>
            <a:r>
              <a:rPr lang="en-US" sz="3600" dirty="0" smtClean="0"/>
              <a:t>Contemporary of </a:t>
            </a:r>
            <a:r>
              <a:rPr lang="en-US" sz="3600" dirty="0" err="1" smtClean="0"/>
              <a:t>da</a:t>
            </a:r>
            <a:r>
              <a:rPr lang="en-US" sz="3600" dirty="0" smtClean="0"/>
              <a:t> Vinci – they didn’t like each other….</a:t>
            </a:r>
          </a:p>
          <a:p>
            <a:r>
              <a:rPr lang="en-US" sz="3600" dirty="0" smtClean="0"/>
              <a:t>Did a lot of work for the Pope (Catholic Church) and was commissioned by the very rich like the Medici’s</a:t>
            </a:r>
          </a:p>
          <a:p>
            <a:endParaRPr lang="en-US" dirty="0"/>
          </a:p>
        </p:txBody>
      </p:sp>
      <p:pic>
        <p:nvPicPr>
          <p:cNvPr id="4" name="Picture 3" descr="michelangel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0963" y="0"/>
            <a:ext cx="271303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Michelangelo’s art</a:t>
            </a:r>
            <a:endParaRPr lang="en-US" dirty="0"/>
          </a:p>
        </p:txBody>
      </p:sp>
      <p:pic>
        <p:nvPicPr>
          <p:cNvPr id="4" name="Content Placeholder 3" descr="300px-Sistine_chapel_entire_500p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90600"/>
            <a:ext cx="3886200" cy="5233416"/>
          </a:xfrm>
        </p:spPr>
      </p:pic>
      <p:pic>
        <p:nvPicPr>
          <p:cNvPr id="5" name="Content Placeholder 3" descr="sistine_ch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56242" y="3810000"/>
            <a:ext cx="5187758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12192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Ceiling of the </a:t>
            </a:r>
            <a:r>
              <a:rPr lang="en-US" sz="2000" b="1" dirty="0" err="1" smtClean="0"/>
              <a:t>Sistene</a:t>
            </a:r>
            <a:r>
              <a:rPr lang="en-US" sz="2000" b="1" dirty="0" smtClean="0"/>
              <a:t> Chapel in Rome at the Vatican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200400"/>
            <a:ext cx="3662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God giving life to Adam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Also a sculptor…</a:t>
            </a:r>
            <a:endParaRPr lang="en-US" dirty="0"/>
          </a:p>
        </p:txBody>
      </p:sp>
      <p:pic>
        <p:nvPicPr>
          <p:cNvPr id="4" name="Content Placeholder 3" descr="david_michelange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0"/>
            <a:ext cx="4724400" cy="6850379"/>
          </a:xfrm>
        </p:spPr>
      </p:pic>
      <p:sp>
        <p:nvSpPr>
          <p:cNvPr id="5" name="TextBox 4"/>
          <p:cNvSpPr txBox="1"/>
          <p:nvPr/>
        </p:nvSpPr>
        <p:spPr>
          <a:xfrm>
            <a:off x="3124200" y="6172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David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HUMANISM –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The work of…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Petrarch</a:t>
            </a:r>
            <a:r>
              <a:rPr lang="en-US" sz="4400" b="1" dirty="0" smtClean="0"/>
              <a:t> – father of humanism; a scholar and poet (wrote in Italian)</a:t>
            </a:r>
          </a:p>
          <a:p>
            <a:r>
              <a:rPr lang="en-US" sz="4400" b="1" dirty="0" smtClean="0"/>
              <a:t>Famous work is called </a:t>
            </a:r>
            <a:r>
              <a:rPr lang="en-US" sz="4400" b="1" i="1" dirty="0" smtClean="0"/>
              <a:t>Laura</a:t>
            </a:r>
          </a:p>
          <a:p>
            <a:r>
              <a:rPr lang="en-US" sz="4400" b="1" dirty="0" smtClean="0"/>
              <a:t>His work became a model for poetry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DANTE</a:t>
            </a:r>
            <a:r>
              <a:rPr lang="en-US" sz="4000" b="1" dirty="0" smtClean="0"/>
              <a:t> – medieval writer </a:t>
            </a:r>
            <a:r>
              <a:rPr lang="en-US" sz="4000" dirty="0" smtClean="0"/>
              <a:t>who </a:t>
            </a:r>
            <a:r>
              <a:rPr lang="en-US" sz="4000" b="1" dirty="0" smtClean="0"/>
              <a:t>wrote in the vernacular</a:t>
            </a:r>
            <a:r>
              <a:rPr lang="en-US" sz="4000" dirty="0" smtClean="0"/>
              <a:t> (Italian); </a:t>
            </a:r>
            <a:r>
              <a:rPr lang="en-US" sz="4000" b="1" dirty="0" smtClean="0"/>
              <a:t>wrote the </a:t>
            </a:r>
            <a:r>
              <a:rPr lang="en-US" sz="4000" b="1" i="1" dirty="0" smtClean="0"/>
              <a:t>Divine Comedy</a:t>
            </a:r>
            <a:r>
              <a:rPr lang="en-US" sz="4000" b="1" dirty="0" smtClean="0"/>
              <a:t> </a:t>
            </a:r>
            <a:r>
              <a:rPr lang="en-US" sz="4000" dirty="0" smtClean="0"/>
              <a:t>where he talks </a:t>
            </a:r>
            <a:r>
              <a:rPr lang="en-US" sz="4000" b="1" dirty="0" smtClean="0"/>
              <a:t>about his journey through hell, purgatory and paradise.</a:t>
            </a:r>
          </a:p>
          <a:p>
            <a:r>
              <a:rPr lang="en-US" sz="4000" dirty="0" smtClean="0"/>
              <a:t>(</a:t>
            </a:r>
            <a:r>
              <a:rPr lang="en-US" sz="2800" dirty="0" smtClean="0"/>
              <a:t>the word "</a:t>
            </a:r>
            <a:r>
              <a:rPr lang="en-US" sz="2800" dirty="0" smtClean="0">
                <a:hlinkClick r:id="rId2" action="ppaction://hlinkfile" tooltip="Comedy"/>
              </a:rPr>
              <a:t>comedy</a:t>
            </a:r>
            <a:r>
              <a:rPr lang="en-US" sz="2800" dirty="0" smtClean="0"/>
              <a:t>", in the classical sense, refers to works which reflect belief in an ordered universe, in which events not only tended towards a happy or "amusing" ending, but an ending influenced by a Providential will that orders all things to an ultimate good)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Erasmus</a:t>
            </a:r>
            <a:r>
              <a:rPr lang="en-US" sz="3600" b="1" dirty="0" smtClean="0"/>
              <a:t> – humanist and priest; wrote in Latin</a:t>
            </a:r>
          </a:p>
          <a:p>
            <a:r>
              <a:rPr lang="en-US" sz="3600" b="1" dirty="0" smtClean="0"/>
              <a:t>best-known work: </a:t>
            </a:r>
            <a:r>
              <a:rPr lang="en-US" sz="3600" b="1" i="1" dirty="0" smtClean="0"/>
              <a:t>The Praise of Folly</a:t>
            </a:r>
            <a:r>
              <a:rPr lang="en-US" sz="3600" b="1" dirty="0" smtClean="0"/>
              <a:t>, a satirical attack on the traditions of the Catholic Church and popular superstitions.</a:t>
            </a:r>
          </a:p>
          <a:p>
            <a:r>
              <a:rPr lang="en-US" sz="3600" dirty="0" smtClean="0"/>
              <a:t>Wanted to reform the Catholic church and unlike his friend, Luther, committed to reforming the Church from within.</a:t>
            </a:r>
          </a:p>
          <a:p>
            <a:r>
              <a:rPr lang="en-US" sz="3600" b="1" dirty="0" smtClean="0"/>
              <a:t>Philosophically opposite to Machiavelli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“CARD ME!” OUT-THE-DOOR LN QUIZ!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WHERE DOES THE RENAISSANCE BEGIN (YOU CAN GIVE ME THE CITY OR THE COUNTRY)</a:t>
            </a:r>
          </a:p>
          <a:p>
            <a:pPr marL="514350" indent="-514350">
              <a:buAutoNum type="arabicPeriod"/>
            </a:pPr>
            <a:r>
              <a:rPr lang="en-US" dirty="0" smtClean="0"/>
              <a:t>TUPAC CONSIDERED HIMSELF TO BE THE MODERN DAY ______ OF THE RENAISSANCE (DON’T WORRY ABOUT SPELLING HIS NAME RIGHT)</a:t>
            </a:r>
          </a:p>
          <a:p>
            <a:pPr marL="514350" indent="-514350">
              <a:buAutoNum type="arabicPeriod"/>
            </a:pPr>
            <a:r>
              <a:rPr lang="en-US" dirty="0" smtClean="0"/>
              <a:t>_________ WAS CONSIDERED TO BE THE PERFECT RENAISSANCE MAN.</a:t>
            </a:r>
          </a:p>
          <a:p>
            <a:pPr marL="514350" indent="-514350">
              <a:buAutoNum type="arabicPeriod"/>
            </a:pPr>
            <a:r>
              <a:rPr lang="en-US" dirty="0" smtClean="0"/>
              <a:t>MICHELANGELO IS FAMOUS FOR THIS WORK OF ART: 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ONE WORK OF CREATION OF DA VINCI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</a:t>
            </a:r>
            <a:r>
              <a:rPr lang="en-US" dirty="0" smtClean="0"/>
              <a:t> is what you need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/>
              <a:t>GPS: </a:t>
            </a:r>
            <a:r>
              <a:rPr lang="en-US" b="1" dirty="0"/>
              <a:t>SSWH9 The student will analyze change and continuity in the Renaissance and Reformation. </a:t>
            </a:r>
            <a:endParaRPr lang="en-US" dirty="0"/>
          </a:p>
          <a:p>
            <a:r>
              <a:rPr lang="en-US" dirty="0"/>
              <a:t>a. </a:t>
            </a:r>
            <a:r>
              <a:rPr lang="en-US" b="1" dirty="0"/>
              <a:t>Explain</a:t>
            </a:r>
            <a:r>
              <a:rPr lang="en-US" dirty="0"/>
              <a:t> the </a:t>
            </a:r>
            <a:r>
              <a:rPr lang="en-US" u="sng" dirty="0"/>
              <a:t>social, economic, and political changes</a:t>
            </a:r>
            <a:r>
              <a:rPr lang="en-US" dirty="0"/>
              <a:t> that contributed to the </a:t>
            </a:r>
            <a:r>
              <a:rPr lang="en-US" u="sng" dirty="0"/>
              <a:t>rise of Florence and the ideas of Machiavelli</a:t>
            </a:r>
            <a:r>
              <a:rPr lang="en-US" dirty="0"/>
              <a:t>. </a:t>
            </a:r>
          </a:p>
          <a:p>
            <a:r>
              <a:rPr lang="en-US" dirty="0"/>
              <a:t>b. </a:t>
            </a:r>
            <a:r>
              <a:rPr lang="en-US" b="1" dirty="0"/>
              <a:t>Identify</a:t>
            </a:r>
            <a:r>
              <a:rPr lang="en-US" dirty="0"/>
              <a:t> artistic and scientific achievements of </a:t>
            </a:r>
            <a:r>
              <a:rPr lang="en-US" u="sng" dirty="0"/>
              <a:t>Leonardo </a:t>
            </a:r>
            <a:r>
              <a:rPr lang="en-US" u="sng" dirty="0" err="1"/>
              <a:t>da</a:t>
            </a:r>
            <a:r>
              <a:rPr lang="en-US" u="sng" dirty="0"/>
              <a:t> Vinci</a:t>
            </a:r>
            <a:r>
              <a:rPr lang="en-US" dirty="0"/>
              <a:t>, the </a:t>
            </a:r>
            <a:r>
              <a:rPr lang="en-US" u="sng" dirty="0"/>
              <a:t>“Renaissance man,”</a:t>
            </a:r>
            <a:r>
              <a:rPr lang="en-US" dirty="0"/>
              <a:t> and </a:t>
            </a:r>
            <a:r>
              <a:rPr lang="en-US" u="sng" dirty="0"/>
              <a:t>Michelangelo</a:t>
            </a:r>
            <a:r>
              <a:rPr lang="en-US" dirty="0"/>
              <a:t>. </a:t>
            </a:r>
          </a:p>
          <a:p>
            <a:r>
              <a:rPr lang="en-US" dirty="0"/>
              <a:t>c. </a:t>
            </a:r>
            <a:r>
              <a:rPr lang="en-US" b="1" dirty="0"/>
              <a:t>Explain</a:t>
            </a:r>
            <a:r>
              <a:rPr lang="en-US" dirty="0"/>
              <a:t> the main characteristics of </a:t>
            </a:r>
            <a:r>
              <a:rPr lang="en-US" u="sng" dirty="0"/>
              <a:t>humanism</a:t>
            </a:r>
            <a:r>
              <a:rPr lang="en-US" dirty="0"/>
              <a:t>; include the ideas of </a:t>
            </a:r>
            <a:r>
              <a:rPr lang="en-US" u="sng" dirty="0"/>
              <a:t>Petrarch, Dante, and Erasmus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social, economic, and political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After the middle ages – with the crusades, plague &amp; hundred years war – people wanted to celebrate </a:t>
            </a:r>
            <a:r>
              <a:rPr lang="en-US" sz="4000" u="sng" dirty="0" smtClean="0"/>
              <a:t>LIFE </a:t>
            </a:r>
            <a:r>
              <a:rPr lang="en-US" sz="4000" dirty="0" smtClean="0"/>
              <a:t>– they survived…</a:t>
            </a:r>
          </a:p>
          <a:p>
            <a:r>
              <a:rPr lang="en-US" sz="4000" dirty="0" smtClean="0"/>
              <a:t>People began to question the </a:t>
            </a:r>
            <a:r>
              <a:rPr lang="en-US" sz="4000" u="sng" dirty="0" smtClean="0"/>
              <a:t>CHURCH</a:t>
            </a:r>
            <a:r>
              <a:rPr lang="en-US" sz="4000" dirty="0" smtClean="0"/>
              <a:t> using </a:t>
            </a:r>
            <a:r>
              <a:rPr lang="en-US" sz="4000" u="sng" dirty="0" smtClean="0"/>
              <a:t>art</a:t>
            </a:r>
            <a:r>
              <a:rPr lang="en-US" sz="4000" dirty="0" smtClean="0"/>
              <a:t> and </a:t>
            </a:r>
            <a:r>
              <a:rPr lang="en-US" sz="4000" u="sng" dirty="0" smtClean="0"/>
              <a:t>literature</a:t>
            </a:r>
            <a:r>
              <a:rPr lang="en-US" sz="4000" dirty="0" smtClean="0"/>
              <a:t> – so new </a:t>
            </a:r>
            <a:r>
              <a:rPr lang="en-US" sz="4000" u="sng" dirty="0" smtClean="0"/>
              <a:t>STYLES of expression evolved</a:t>
            </a:r>
          </a:p>
          <a:p>
            <a:r>
              <a:rPr lang="en-US" sz="4000" dirty="0" smtClean="0"/>
              <a:t>This is what begins the change.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Social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begins in </a:t>
            </a:r>
            <a:r>
              <a:rPr lang="en-US" sz="4400" b="1" dirty="0" smtClean="0"/>
              <a:t>NORTHERN ITALY </a:t>
            </a:r>
          </a:p>
          <a:p>
            <a:r>
              <a:rPr lang="en-US" sz="4400" dirty="0" smtClean="0"/>
              <a:t>Why? </a:t>
            </a:r>
            <a:r>
              <a:rPr lang="en-US" sz="4400" b="1" dirty="0" smtClean="0"/>
              <a:t>Thriving cities, wealthy merchants &amp; heritage of Greece &amp; Rome</a:t>
            </a:r>
          </a:p>
          <a:p>
            <a:r>
              <a:rPr lang="en-US" sz="4400" dirty="0" smtClean="0"/>
              <a:t>1) </a:t>
            </a:r>
            <a:r>
              <a:rPr lang="en-US" sz="4400" b="1" dirty="0" smtClean="0"/>
              <a:t>innovations</a:t>
            </a:r>
            <a:r>
              <a:rPr lang="en-US" sz="4400" dirty="0" smtClean="0"/>
              <a:t> in </a:t>
            </a:r>
            <a:r>
              <a:rPr lang="en-US" sz="4400" b="1" dirty="0" smtClean="0"/>
              <a:t>art &amp;</a:t>
            </a:r>
            <a:r>
              <a:rPr lang="en-US" sz="4400" dirty="0" smtClean="0"/>
              <a:t> </a:t>
            </a:r>
            <a:r>
              <a:rPr lang="en-US" sz="4400" b="1" dirty="0" smtClean="0"/>
              <a:t>literature</a:t>
            </a:r>
          </a:p>
          <a:p>
            <a:r>
              <a:rPr lang="en-US" sz="4400" dirty="0" smtClean="0"/>
              <a:t>2) </a:t>
            </a:r>
            <a:r>
              <a:rPr lang="en-US" sz="4400" b="1" dirty="0" smtClean="0"/>
              <a:t>new values </a:t>
            </a:r>
            <a:r>
              <a:rPr lang="en-US" sz="4400" dirty="0" smtClean="0"/>
              <a:t>– </a:t>
            </a:r>
            <a:r>
              <a:rPr lang="en-US" sz="4400" b="1" dirty="0" smtClean="0"/>
              <a:t>importance of the individual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Political &amp; Economic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RISE OF FLORENCE</a:t>
            </a:r>
            <a:r>
              <a:rPr lang="en-US" sz="4000" dirty="0" smtClean="0"/>
              <a:t>: </a:t>
            </a:r>
            <a:r>
              <a:rPr lang="en-US" sz="4000" b="1" dirty="0" smtClean="0"/>
              <a:t>small city-state in N. Italy</a:t>
            </a:r>
          </a:p>
          <a:p>
            <a:pPr lvl="1"/>
            <a:r>
              <a:rPr lang="en-US" sz="3600" b="1" dirty="0" smtClean="0"/>
              <a:t>Wealthy merchants dominate politics</a:t>
            </a:r>
          </a:p>
          <a:p>
            <a:pPr lvl="1"/>
            <a:r>
              <a:rPr lang="en-US" sz="3600" dirty="0" smtClean="0"/>
              <a:t>No social ranking – so had to be smart to make it</a:t>
            </a:r>
          </a:p>
          <a:p>
            <a:pPr lvl="1"/>
            <a:r>
              <a:rPr lang="en-US" sz="3600" b="1" dirty="0" smtClean="0"/>
              <a:t>Power &amp; wealth came from personal merit</a:t>
            </a:r>
          </a:p>
          <a:p>
            <a:pPr lvl="1"/>
            <a:r>
              <a:rPr lang="en-US" sz="3600" dirty="0" smtClean="0"/>
              <a:t>Florence’s </a:t>
            </a:r>
            <a:r>
              <a:rPr lang="en-US" sz="3600" b="1" dirty="0" smtClean="0"/>
              <a:t>powerful family </a:t>
            </a:r>
            <a:r>
              <a:rPr lang="en-US" sz="3600" dirty="0" smtClean="0"/>
              <a:t>were the </a:t>
            </a:r>
            <a:r>
              <a:rPr lang="en-US" sz="3600" b="1" dirty="0" smtClean="0"/>
              <a:t>MEDICI’s </a:t>
            </a:r>
            <a:r>
              <a:rPr lang="en-US" sz="3600" dirty="0" smtClean="0"/>
              <a:t> who power came from </a:t>
            </a:r>
            <a:r>
              <a:rPr lang="en-US" sz="3600" b="1" dirty="0" smtClean="0"/>
              <a:t>BANKING</a:t>
            </a:r>
            <a:r>
              <a:rPr lang="en-US" sz="3600" dirty="0" smtClean="0"/>
              <a:t>; used this power to influence who else would hold power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 floren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685800"/>
            <a:ext cx="6091237" cy="5852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Political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Machiavelli</a:t>
            </a:r>
            <a:r>
              <a:rPr lang="en-US" sz="3600" dirty="0" smtClean="0"/>
              <a:t> - </a:t>
            </a:r>
            <a:r>
              <a:rPr lang="en-US" sz="3600" b="1" dirty="0" smtClean="0"/>
              <a:t>diplomat, philosopher, musician,  etc. Wrote </a:t>
            </a:r>
            <a:r>
              <a:rPr lang="en-US" sz="3600" b="1" i="1" dirty="0" smtClean="0"/>
              <a:t>The Prince - </a:t>
            </a:r>
            <a:r>
              <a:rPr lang="en-US" sz="3600" b="1" dirty="0" smtClean="0"/>
              <a:t>a guide for leadership. </a:t>
            </a:r>
          </a:p>
          <a:p>
            <a:r>
              <a:rPr lang="en-US" sz="3600" dirty="0" smtClean="0"/>
              <a:t>His ideas: trick your enemies &amp; own people for the good of the state; do not worry what is morally right; lie to your people if need be. </a:t>
            </a:r>
          </a:p>
          <a:p>
            <a:r>
              <a:rPr lang="en-US" sz="3600" dirty="0" smtClean="0"/>
              <a:t>the modern political word Machiavellian—the use of cunning and deceitful tactics in politics.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Machiavelli</a:t>
            </a:r>
            <a:endParaRPr lang="en-US" dirty="0"/>
          </a:p>
        </p:txBody>
      </p:sp>
      <p:pic>
        <p:nvPicPr>
          <p:cNvPr id="4" name="Content Placeholder 3" descr="tupac_narrowweb__300x476,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219200"/>
            <a:ext cx="3124200" cy="4957063"/>
          </a:xfrm>
        </p:spPr>
      </p:pic>
      <p:pic>
        <p:nvPicPr>
          <p:cNvPr id="1026" name="Picture 2" descr="http://upload.wikimedia.org/wikipedia/commons/thumb/e/e2/Portrait_of_Niccol%C3%B2_Machiavelli_by_Santi_di_Tito.jpg/200px-Portrait_of_Niccol%C3%B2_Machiavelli_by_Santi_di_Tit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143000"/>
            <a:ext cx="3886200" cy="499376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6012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Artistic Achievements</a:t>
            </a:r>
            <a:br>
              <a:rPr lang="en-US" b="1" dirty="0" smtClean="0"/>
            </a:br>
            <a:r>
              <a:rPr lang="en-US" sz="4900" b="1" dirty="0" smtClean="0"/>
              <a:t>Leonardo da Vinci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029200" cy="5638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600" b="1" dirty="0" smtClean="0"/>
              <a:t>greatest  artists of all time</a:t>
            </a:r>
          </a:p>
          <a:p>
            <a:pPr>
              <a:buFont typeface="Arial" charset="0"/>
              <a:buChar char="•"/>
            </a:pPr>
            <a:r>
              <a:rPr lang="en-US" sz="3600" b="1" dirty="0" smtClean="0"/>
              <a:t>Genius, Architect, sculptor, painter, designer,  inventor, wrote backwards, great interest in the human body, created military machines</a:t>
            </a:r>
          </a:p>
          <a:p>
            <a:endParaRPr lang="en-US" dirty="0"/>
          </a:p>
        </p:txBody>
      </p:sp>
      <p:pic>
        <p:nvPicPr>
          <p:cNvPr id="4" name="Content Placeholder 3" descr="leonar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24734" y="1401725"/>
            <a:ext cx="3657600" cy="545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659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 2</vt:lpstr>
      <vt:lpstr>Office Theme</vt:lpstr>
      <vt:lpstr>The RENAISSANCE</vt:lpstr>
      <vt:lpstr>THIS is what you need to learn</vt:lpstr>
      <vt:lpstr>social, economic, and political changes</vt:lpstr>
      <vt:lpstr>Social Changes</vt:lpstr>
      <vt:lpstr>Political &amp; Economic Changes</vt:lpstr>
      <vt:lpstr>PowerPoint Presentation</vt:lpstr>
      <vt:lpstr>Political Changes</vt:lpstr>
      <vt:lpstr>Machiavelli</vt:lpstr>
      <vt:lpstr>Artistic Achievements Leonardo da Vinci</vt:lpstr>
      <vt:lpstr>Mona Lisa</vt:lpstr>
      <vt:lpstr>The Last Supper</vt:lpstr>
      <vt:lpstr>Scientific Achievements of da Vinci</vt:lpstr>
      <vt:lpstr>Michelangelo</vt:lpstr>
      <vt:lpstr>Michelangelo’s art</vt:lpstr>
      <vt:lpstr>Also a sculptor…</vt:lpstr>
      <vt:lpstr>HUMANISM –  The work of…</vt:lpstr>
      <vt:lpstr>PowerPoint Presentation</vt:lpstr>
      <vt:lpstr>PowerPoint Presentation</vt:lpstr>
      <vt:lpstr>“CARD ME!” OUT-THE-DOOR LN QUIZ!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</dc:title>
  <dc:creator>Lisa</dc:creator>
  <cp:lastModifiedBy>Lisa K. Cheatham</cp:lastModifiedBy>
  <cp:revision>53</cp:revision>
  <dcterms:created xsi:type="dcterms:W3CDTF">2010-08-24T00:21:15Z</dcterms:created>
  <dcterms:modified xsi:type="dcterms:W3CDTF">2014-11-13T21:21:00Z</dcterms:modified>
</cp:coreProperties>
</file>