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74" r:id="rId4"/>
    <p:sldId id="257" r:id="rId5"/>
    <p:sldId id="268" r:id="rId6"/>
    <p:sldId id="270" r:id="rId7"/>
    <p:sldId id="272" r:id="rId8"/>
    <p:sldId id="273" r:id="rId9"/>
    <p:sldId id="267" r:id="rId10"/>
    <p:sldId id="259" r:id="rId11"/>
    <p:sldId id="260" r:id="rId12"/>
    <p:sldId id="271" r:id="rId13"/>
    <p:sldId id="261" r:id="rId14"/>
    <p:sldId id="269" r:id="rId15"/>
  </p:sldIdLst>
  <p:sldSz cx="9144000" cy="6858000" type="screen4x3"/>
  <p:notesSz cx="6858000" cy="9180513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F4CCE6-6AE7-4B6C-803E-A6FCA593C7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926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7637A9-D4E4-4759-99E9-2A21CF602580}" type="datetimeFigureOut">
              <a:rPr lang="en-US"/>
              <a:pPr>
                <a:defRPr/>
              </a:pPr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87875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23DB8-7307-406A-9694-2A7CE675C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989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54EC72-6257-4FB8-B0DA-360F0848AA4E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13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437789-5F13-4804-8B75-588B6EA41FC2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131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B3B93-A2DD-43FC-8313-ABAEA5AFB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276188"/>
      </p:ext>
    </p:extLst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226A-D512-48ED-967E-406CA03B85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097202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B218-FE74-4DF6-8E2F-40140E067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812929"/>
      </p:ext>
    </p:extLst>
  </p:cSld>
  <p:clrMapOvr>
    <a:masterClrMapping/>
  </p:clrMapOvr>
  <p:transition spd="slow">
    <p:cover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CommonSenseEconomics.com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356F5-9780-4A2C-BBA6-B44F39AA5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53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0AD4B-D143-4108-9BF3-33B810CD5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83296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CE6C-5260-4F12-A0EF-9AA0B63E4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1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BC7D4-E7C3-47DB-9DBD-5CFFA875C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5678769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13789-6AEF-47EC-B85B-5DC819230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9018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73F90-1F74-4E72-95D8-50DBC16F8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67695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C7ED7-B211-4513-947E-56392EDD5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367386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246D7-CAFF-42CF-BEF9-04BA22C43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307594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F4BD-9186-4A28-8F95-82A695F1E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431508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D600CF74-E3E7-4644-88C2-094EFA479A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70" r:id="rId12"/>
  </p:sldLayoutIdLst>
  <p:transition spd="slow">
    <p:cover dir="r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wellness.com/img/misc/photo-consumer.jpg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stanford.edu/dept/hds/dining/resdinng/flomo/images/pizza.jpg&amp;imgrefurl=http://www.stanford.edu/dept/hds/dining/resdinng/flomo/flomotour.htm&amp;h=293&amp;w=405&amp;prev=/images?q=Pizza&amp;svnum=10&amp;hl=en&amp;lr=&amp;ie=UTF-8&amp;oe=UTF-8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6" Type="http://schemas.openxmlformats.org/officeDocument/2006/relationships/image" Target="../media/image14.png"/><Relationship Id="rId5" Type="http://schemas.openxmlformats.org/officeDocument/2006/relationships/hyperlink" Target="http://www.iwm.org.uk/shopping/images/teacher.gif" TargetMode="Externa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3ez10ADR_gM" TargetMode="Externa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google.com/imgres?imgurl=www.pinkplastic.net/MLP/wants.jpg&amp;imgrefurl=http://www.pinkplastic.net/MLP/wants.html&amp;h=235&amp;w=380&amp;prev=/images?q=wants&amp;start=60&amp;svnum=10&amp;hl=en&amp;lr=&amp;ie=UTF-8&amp;oe=UTF-8&amp;sa=N" TargetMode="External"/><Relationship Id="rId7" Type="http://schemas.openxmlformats.org/officeDocument/2006/relationships/hyperlink" Target="http://images.google.com/imgres?imgurl=www.thesamaritaninn.org/media/needs.gif&amp;imgrefurl=http://www.thesamaritaninn.org/needs.html&amp;h=178&amp;w=318&amp;prev=/images?q=needs&amp;start=20&amp;svnum=10&amp;hl=en&amp;lr=&amp;ie=UTF-8&amp;oe=UTF-8&amp;sa=N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5.jpeg"/><Relationship Id="rId5" Type="http://schemas.openxmlformats.org/officeDocument/2006/relationships/hyperlink" Target="http://www.wisecon.org/posters/james.jpg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Np-dZSdzym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wMxJFoZREd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3020F"/>
            </a:gs>
            <a:gs pos="50000">
              <a:srgbClr val="F80421"/>
            </a:gs>
            <a:gs pos="100000">
              <a:srgbClr val="73020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>
                <a:solidFill>
                  <a:schemeClr val="bg1"/>
                </a:solidFill>
              </a:rPr>
              <a:t>What is Economics?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Who makes these decisions?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449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/>
              <a:t>Consumers</a:t>
            </a:r>
            <a:r>
              <a:rPr lang="en-US" altLang="en-US" sz="3200"/>
              <a:t> – the people who decide to buy things</a:t>
            </a:r>
            <a:endParaRPr lang="en-US" altLang="en-US" sz="3200" b="1" u="sng"/>
          </a:p>
        </p:txBody>
      </p:sp>
      <p:pic>
        <p:nvPicPr>
          <p:cNvPr id="16388" name="Picture 5" descr="photo-consume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4038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81000" y="4186238"/>
            <a:ext cx="426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b="1" u="sng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09600" y="4114800"/>
            <a:ext cx="457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What is the incentive of the consumer?</a:t>
            </a:r>
          </a:p>
          <a:p>
            <a:pPr lvl="1" eaLnBrk="1" hangingPunct="1"/>
            <a:r>
              <a:rPr lang="en-US" altLang="en-US"/>
              <a:t>Get the most of what they value from their expenditures, BUT they are constrained by their budget.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rgbClr val="1E00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What’s the Difference between a Need and a Want?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3200400"/>
            <a:ext cx="3810000" cy="2895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Those goods and services that are necessary for survival</a:t>
            </a:r>
          </a:p>
          <a:p>
            <a:pPr eaLnBrk="1" hangingPunct="1"/>
            <a:r>
              <a:rPr lang="en-US" altLang="en-US" smtClean="0"/>
              <a:t>Food, clothing, shelter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3200400"/>
            <a:ext cx="3810000" cy="2895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Those goods and services that people consume beyond what is necessary for survival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0"/>
            <a:ext cx="17335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NEEDS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5029200" y="2286000"/>
            <a:ext cx="1857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WANTS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u="sng" dirty="0" smtClean="0"/>
              <a:t>Producers </a:t>
            </a:r>
            <a:r>
              <a:rPr lang="en-US" sz="4400" dirty="0" smtClean="0"/>
              <a:t>– The people who make the things that satisfy consumers’ needs and wants.</a:t>
            </a:r>
            <a:r>
              <a:rPr lang="en-US" sz="4400" u="sng" dirty="0" smtClean="0"/>
              <a:t/>
            </a:r>
            <a:br>
              <a:rPr lang="en-US" sz="4400" u="sng" dirty="0" smtClean="0"/>
            </a:br>
            <a:endParaRPr lang="en-US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066800" y="2133600"/>
            <a:ext cx="7162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What is the main incentive of the producer?</a:t>
            </a:r>
          </a:p>
          <a:p>
            <a:pPr lvl="1" eaLnBrk="1" hangingPunct="1"/>
            <a:r>
              <a:rPr lang="en-US" altLang="en-US"/>
              <a:t>Provide consumers with what they value the most while covering their costs of production and </a:t>
            </a:r>
            <a:r>
              <a:rPr lang="en-US" altLang="en-US" u="sng"/>
              <a:t>making a profit.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950" y="3352800"/>
            <a:ext cx="6038850" cy="3381756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E003C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 are goods and services?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438400"/>
            <a:ext cx="3810000" cy="2743200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smtClean="0"/>
              <a:t>Physical objects that can be purchased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smtClean="0"/>
              <a:t>Pizza, bicycle, shoes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2438400"/>
            <a:ext cx="3810000" cy="2743200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smtClean="0"/>
              <a:t>Actions or activities that are performed for a fee.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smtClean="0"/>
              <a:t>Lawyers, teachers, plumbers</a:t>
            </a:r>
          </a:p>
        </p:txBody>
      </p:sp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1600200" y="1447800"/>
            <a:ext cx="1828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GOODS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5334000" y="1524000"/>
            <a:ext cx="25717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SERVICES</a:t>
            </a:r>
          </a:p>
        </p:txBody>
      </p:sp>
      <p:pic>
        <p:nvPicPr>
          <p:cNvPr id="19463" name="Picture 8" descr="pizz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05400"/>
            <a:ext cx="2667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10" descr="teacher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105400"/>
            <a:ext cx="27781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gure0101text_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3020F"/>
            </a:gs>
            <a:gs pos="50000">
              <a:srgbClr val="F80421"/>
            </a:gs>
            <a:gs pos="100000">
              <a:srgbClr val="73020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Then what is the definition?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2209800"/>
            <a:ext cx="7467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chemeClr val="bg1"/>
                </a:solidFill>
              </a:rPr>
              <a:t>Economics is the study of how scarce productive resources are used to satisfy human’s unlimited needs &amp; wants.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3020F"/>
            </a:gs>
            <a:gs pos="50000">
              <a:srgbClr val="F80421"/>
            </a:gs>
            <a:gs pos="100000">
              <a:srgbClr val="73020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200" y="1371600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bg1"/>
                </a:solidFill>
                <a:effectLst/>
              </a:rPr>
              <a:t>Intro to Economics: Crash Course Econ #1</a:t>
            </a:r>
            <a:r>
              <a:rPr lang="en-US" sz="6000" b="0" dirty="0">
                <a:effectLst/>
              </a:rPr>
              <a:t/>
            </a:r>
            <a:br>
              <a:rPr lang="en-US" sz="6000" b="0" dirty="0">
                <a:effectLst/>
              </a:rPr>
            </a:br>
            <a:endParaRPr lang="en-US" sz="6000" dirty="0" smtClean="0">
              <a:solidFill>
                <a:schemeClr val="bg1"/>
              </a:solidFill>
            </a:endParaRPr>
          </a:p>
        </p:txBody>
      </p:sp>
      <p:pic>
        <p:nvPicPr>
          <p:cNvPr id="2" name="3ez10ADR_gM"/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0" y="1676400"/>
            <a:ext cx="9211733" cy="5181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752249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73020F"/>
            </a:gs>
            <a:gs pos="50000">
              <a:srgbClr val="F80421"/>
            </a:gs>
            <a:gs pos="100000">
              <a:srgbClr val="73020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Defining Economics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What fundamental qualities make up Economics?</a:t>
            </a:r>
          </a:p>
        </p:txBody>
      </p:sp>
      <p:pic>
        <p:nvPicPr>
          <p:cNvPr id="3080" name="Picture 8" descr="want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26670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38200" y="3962400"/>
            <a:ext cx="1295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>
                <a:solidFill>
                  <a:schemeClr val="bg1"/>
                </a:solidFill>
              </a:rPr>
              <a:t>Wants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581400" y="2819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Versus</a:t>
            </a:r>
          </a:p>
        </p:txBody>
      </p:sp>
      <p:pic>
        <p:nvPicPr>
          <p:cNvPr id="3087" name="Picture 15" descr="jame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572000"/>
            <a:ext cx="27209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need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1447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>
                <a:solidFill>
                  <a:schemeClr val="bg1"/>
                </a:solidFill>
              </a:rPr>
              <a:t>Needs</a:t>
            </a:r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81" grpId="0" autoUpdateAnimBg="0"/>
      <p:bldP spid="3085" grpId="0" autoUpdateAnimBg="0"/>
      <p:bldP spid="30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0421"/>
            </a:gs>
            <a:gs pos="13000">
              <a:srgbClr val="F80421"/>
            </a:gs>
            <a:gs pos="50000">
              <a:srgbClr val="F4E8C5"/>
            </a:gs>
            <a:gs pos="100000">
              <a:srgbClr val="F9F3E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p-dZSdzym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65" y="1714935"/>
            <a:ext cx="9124470" cy="5132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8522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Scarcity and Exchange- </a:t>
            </a:r>
            <a:r>
              <a:rPr lang="en-US" sz="3200" b="1" dirty="0" err="1">
                <a:solidFill>
                  <a:schemeClr val="bg1"/>
                </a:solidFill>
              </a:rPr>
              <a:t>EconMovies</a:t>
            </a:r>
            <a:r>
              <a:rPr lang="en-US" sz="3200" b="1" dirty="0">
                <a:solidFill>
                  <a:schemeClr val="bg1"/>
                </a:solidFill>
              </a:rPr>
              <a:t> #1: Star Wars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00000"/>
            </a:gs>
            <a:gs pos="50000">
              <a:srgbClr val="F4E8C5"/>
            </a:gs>
            <a:gs pos="100000">
              <a:srgbClr val="F9F3E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2590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Once you move out of your parent’s home, you may be “</a:t>
            </a:r>
            <a:r>
              <a:rPr lang="en-US" sz="3600" dirty="0" err="1" smtClean="0"/>
              <a:t>feelin</a:t>
            </a:r>
            <a:r>
              <a:rPr lang="en-US" sz="3600" dirty="0" smtClean="0"/>
              <a:t>' so alone” and find the creature comforts that Mom and Dad have are scarce.</a:t>
            </a:r>
            <a:endParaRPr lang="en-US" sz="3600" dirty="0"/>
          </a:p>
        </p:txBody>
      </p:sp>
      <p:pic>
        <p:nvPicPr>
          <p:cNvPr id="10" name="wMxJFoZREd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4022" y="2271712"/>
            <a:ext cx="8153400" cy="4586288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80421"/>
            </a:gs>
            <a:gs pos="50000">
              <a:srgbClr val="F4E8C5"/>
            </a:gs>
            <a:gs pos="50000">
              <a:srgbClr val="C00000"/>
            </a:gs>
            <a:gs pos="100000">
              <a:srgbClr val="F9F3E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34C0EB0-AFD4-4D30-8E0F-28557CE00021}" type="slidenum">
              <a:rPr lang="en-US" altLang="en-US" sz="1200">
                <a:solidFill>
                  <a:srgbClr val="BCBCBC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Condition of Scarcity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735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Our resources are limited…but our desires for goods and services are </a:t>
            </a:r>
            <a:r>
              <a:rPr lang="en-US" altLang="en-US" b="1" u="sng" smtClean="0"/>
              <a:t>NOT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500" smtClean="0"/>
          </a:p>
          <a:p>
            <a:pPr eaLnBrk="1" hangingPunct="1"/>
            <a:r>
              <a:rPr lang="en-US" altLang="en-US" smtClean="0"/>
              <a:t>Something is scarce if </a:t>
            </a:r>
            <a:r>
              <a:rPr lang="en-US" altLang="en-US" b="1" i="1" smtClean="0"/>
              <a:t>it has more than one valuable use</a:t>
            </a:r>
            <a:r>
              <a:rPr lang="en-US" altLang="en-US" smtClean="0"/>
              <a:t>.  Consider your time.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When resources are used to do one thing, they are unavailable to do others.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500" smtClean="0"/>
          </a:p>
        </p:txBody>
      </p:sp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80421"/>
            </a:gs>
            <a:gs pos="50000">
              <a:srgbClr val="F4E8C5"/>
            </a:gs>
            <a:gs pos="50000">
              <a:srgbClr val="C00000"/>
            </a:gs>
            <a:gs pos="100000">
              <a:srgbClr val="F9F3E2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A57164-BCAC-4428-BF62-159D16300EF0}" type="slidenum">
              <a:rPr lang="en-US" altLang="en-US" sz="1200">
                <a:solidFill>
                  <a:srgbClr val="BCBCBC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BCBCBC"/>
              </a:solidFill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 Choose Is To Sacrifice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371600"/>
            <a:ext cx="5035550" cy="47244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Scarcity forces us to make </a:t>
            </a:r>
            <a:r>
              <a:rPr lang="en-US" altLang="en-US" sz="2600" b="1" u="sng" smtClean="0"/>
              <a:t>choices</a:t>
            </a:r>
            <a:r>
              <a:rPr lang="en-US" altLang="en-US" sz="2600" smtClean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smtClean="0"/>
          </a:p>
          <a:p>
            <a:pPr eaLnBrk="1" hangingPunct="1"/>
            <a:r>
              <a:rPr lang="en-US" altLang="en-US" sz="2600" smtClean="0"/>
              <a:t>Choosing an action means we sacrifice doing something else.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smtClean="0"/>
          </a:p>
          <a:p>
            <a:pPr eaLnBrk="1" hangingPunct="1"/>
            <a:r>
              <a:rPr lang="en-US" altLang="en-US" sz="2600" smtClean="0"/>
              <a:t>The opportunity cost of a choice is the value of what is given up [THE NEXT BEST ALTERNATIVE].</a:t>
            </a:r>
          </a:p>
        </p:txBody>
      </p:sp>
      <p:pic>
        <p:nvPicPr>
          <p:cNvPr id="15365" name="Picture 8" descr="j023044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752600"/>
            <a:ext cx="3121025" cy="4100513"/>
          </a:xfrm>
        </p:spPr>
      </p:pic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343</Words>
  <Application>Microsoft Office PowerPoint</Application>
  <PresentationFormat>On-screen Show (4:3)</PresentationFormat>
  <Paragraphs>47</Paragraphs>
  <Slides>14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What is Economics?</vt:lpstr>
      <vt:lpstr>Then what is the definition?</vt:lpstr>
      <vt:lpstr>Intro to Economics: Crash Course Econ #1 </vt:lpstr>
      <vt:lpstr>Defining Economics</vt:lpstr>
      <vt:lpstr>PowerPoint Presentation</vt:lpstr>
      <vt:lpstr>Once you move out of your parent’s home, you may be “feelin' so alone” and find the creature comforts that Mom and Dad have are scarce.</vt:lpstr>
      <vt:lpstr>The Condition of Scarcity</vt:lpstr>
      <vt:lpstr>To Choose Is To Sacrifice</vt:lpstr>
      <vt:lpstr>PowerPoint Presentation</vt:lpstr>
      <vt:lpstr>Who makes these decisions?</vt:lpstr>
      <vt:lpstr>What’s the Difference between a Need and a Want?</vt:lpstr>
      <vt:lpstr>Producers – The people who make the things that satisfy consumers’ needs and wants. </vt:lpstr>
      <vt:lpstr>What are goods and services?</vt:lpstr>
      <vt:lpstr>PowerPoint Presentation</vt:lpstr>
    </vt:vector>
  </TitlesOfParts>
  <Company>Schenectady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Economics?</dc:title>
  <dc:creator>Project VIEW</dc:creator>
  <cp:lastModifiedBy>Cheatham Lisa K</cp:lastModifiedBy>
  <cp:revision>77</cp:revision>
  <dcterms:created xsi:type="dcterms:W3CDTF">2002-09-06T14:54:49Z</dcterms:created>
  <dcterms:modified xsi:type="dcterms:W3CDTF">2016-08-04T21:45:56Z</dcterms:modified>
</cp:coreProperties>
</file>